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Lst>
  <p:notesMasterIdLst>
    <p:notesMasterId r:id="rId38"/>
  </p:notesMasterIdLst>
  <p:handoutMasterIdLst>
    <p:handoutMasterId r:id="rId39"/>
  </p:handoutMasterIdLst>
  <p:sldIdLst>
    <p:sldId id="313" r:id="rId5"/>
    <p:sldId id="849" r:id="rId6"/>
    <p:sldId id="859" r:id="rId7"/>
    <p:sldId id="814" r:id="rId8"/>
    <p:sldId id="815" r:id="rId9"/>
    <p:sldId id="816" r:id="rId10"/>
    <p:sldId id="831" r:id="rId11"/>
    <p:sldId id="725" r:id="rId12"/>
    <p:sldId id="813" r:id="rId13"/>
    <p:sldId id="833" r:id="rId14"/>
    <p:sldId id="855" r:id="rId15"/>
    <p:sldId id="818" r:id="rId16"/>
    <p:sldId id="802" r:id="rId17"/>
    <p:sldId id="840" r:id="rId18"/>
    <p:sldId id="841" r:id="rId19"/>
    <p:sldId id="856" r:id="rId20"/>
    <p:sldId id="822" r:id="rId21"/>
    <p:sldId id="804" r:id="rId22"/>
    <p:sldId id="842" r:id="rId23"/>
    <p:sldId id="843" r:id="rId24"/>
    <p:sldId id="844" r:id="rId25"/>
    <p:sldId id="845" r:id="rId26"/>
    <p:sldId id="857" r:id="rId27"/>
    <p:sldId id="846" r:id="rId28"/>
    <p:sldId id="848" r:id="rId29"/>
    <p:sldId id="847" r:id="rId30"/>
    <p:sldId id="850" r:id="rId31"/>
    <p:sldId id="834" r:id="rId32"/>
    <p:sldId id="858" r:id="rId33"/>
    <p:sldId id="851" r:id="rId34"/>
    <p:sldId id="830" r:id="rId35"/>
    <p:sldId id="835" r:id="rId36"/>
    <p:sldId id="795" r:id="rId37"/>
  </p:sldIdLst>
  <p:sldSz cx="12192000" cy="6858000"/>
  <p:notesSz cx="9926638" cy="67976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lt" initials="PJT" lastIdx="2" clrIdx="0"/>
  <p:cmAuthor id="1" name="Shayna Kozuch" initials="SK" lastIdx="2" clrIdx="1">
    <p:extLst>
      <p:ext uri="{19B8F6BF-5375-455C-9EA6-DF929625EA0E}">
        <p15:presenceInfo xmlns:p15="http://schemas.microsoft.com/office/powerpoint/2012/main" userId="S-1-5-21-371399076-3047136788-812747186-33748" providerId="AD"/>
      </p:ext>
    </p:extLst>
  </p:cmAuthor>
  <p:cmAuthor id="2" name="Jamie Emerson" initials="JE" lastIdx="3" clrIdx="2">
    <p:extLst>
      <p:ext uri="{19B8F6BF-5375-455C-9EA6-DF929625EA0E}">
        <p15:presenceInfo xmlns:p15="http://schemas.microsoft.com/office/powerpoint/2012/main" userId="Jamie Emerson" providerId="None"/>
      </p:ext>
    </p:extLst>
  </p:cmAuthor>
  <p:cmAuthor id="3" name="Robert Hartigan" initials="RH" lastIdx="2" clrIdx="3">
    <p:extLst>
      <p:ext uri="{19B8F6BF-5375-455C-9EA6-DF929625EA0E}">
        <p15:presenceInfo xmlns:p15="http://schemas.microsoft.com/office/powerpoint/2012/main" userId="S-1-5-21-371399076-3047136788-812747186-64067" providerId="AD"/>
      </p:ext>
    </p:extLst>
  </p:cmAuthor>
  <p:cmAuthor id="4" name="Jin" initials="J" lastIdx="1" clrIdx="4">
    <p:extLst>
      <p:ext uri="{19B8F6BF-5375-455C-9EA6-DF929625EA0E}">
        <p15:presenceInfo xmlns:p15="http://schemas.microsoft.com/office/powerpoint/2012/main" userId="5e610716b1007cb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D1"/>
    <a:srgbClr val="B2B4B1"/>
    <a:srgbClr val="FFF8E5"/>
    <a:srgbClr val="E5FBFF"/>
    <a:srgbClr val="00FF00"/>
    <a:srgbClr val="013E3F"/>
    <a:srgbClr val="264177"/>
    <a:srgbClr val="C9F7FF"/>
    <a:srgbClr val="646452"/>
    <a:srgbClr val="7F6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343" autoAdjust="0"/>
  </p:normalViewPr>
  <p:slideViewPr>
    <p:cSldViewPr>
      <p:cViewPr varScale="1">
        <p:scale>
          <a:sx n="57" d="100"/>
          <a:sy n="57" d="100"/>
        </p:scale>
        <p:origin x="948" y="36"/>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ssell Frank" userId="14d86247-50cf-4271-a0ac-5d4741ee0a26" providerId="ADAL" clId="{4ECBB310-3A5F-4A01-AFB6-E9352D258F62}"/>
    <pc:docChg chg="modSld">
      <pc:chgData name="Russell Frank" userId="14d86247-50cf-4271-a0ac-5d4741ee0a26" providerId="ADAL" clId="{4ECBB310-3A5F-4A01-AFB6-E9352D258F62}" dt="2022-08-31T04:15:29.318" v="6" actId="114"/>
      <pc:docMkLst>
        <pc:docMk/>
      </pc:docMkLst>
      <pc:sldChg chg="modSp mod">
        <pc:chgData name="Russell Frank" userId="14d86247-50cf-4271-a0ac-5d4741ee0a26" providerId="ADAL" clId="{4ECBB310-3A5F-4A01-AFB6-E9352D258F62}" dt="2022-08-31T04:15:09.307" v="4"/>
        <pc:sldMkLst>
          <pc:docMk/>
          <pc:sldMk cId="3968531848" sldId="725"/>
        </pc:sldMkLst>
        <pc:spChg chg="mod">
          <ac:chgData name="Russell Frank" userId="14d86247-50cf-4271-a0ac-5d4741ee0a26" providerId="ADAL" clId="{4ECBB310-3A5F-4A01-AFB6-E9352D258F62}" dt="2022-08-31T04:15:09.307" v="4"/>
          <ac:spMkLst>
            <pc:docMk/>
            <pc:sldMk cId="3968531848" sldId="725"/>
            <ac:spMk id="6" creationId="{00000000-0000-0000-0000-000000000000}"/>
          </ac:spMkLst>
        </pc:spChg>
      </pc:sldChg>
      <pc:sldChg chg="modSp mod">
        <pc:chgData name="Russell Frank" userId="14d86247-50cf-4271-a0ac-5d4741ee0a26" providerId="ADAL" clId="{4ECBB310-3A5F-4A01-AFB6-E9352D258F62}" dt="2022-08-31T04:15:29.318" v="6" actId="114"/>
        <pc:sldMkLst>
          <pc:docMk/>
          <pc:sldMk cId="866698910" sldId="807"/>
        </pc:sldMkLst>
        <pc:spChg chg="mod">
          <ac:chgData name="Russell Frank" userId="14d86247-50cf-4271-a0ac-5d4741ee0a26" providerId="ADAL" clId="{4ECBB310-3A5F-4A01-AFB6-E9352D258F62}" dt="2022-08-31T04:15:29.318" v="6" actId="114"/>
          <ac:spMkLst>
            <pc:docMk/>
            <pc:sldMk cId="866698910" sldId="807"/>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1543" cy="339884"/>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GB"/>
          </a:p>
        </p:txBody>
      </p:sp>
      <p:sp>
        <p:nvSpPr>
          <p:cNvPr id="3" name="Date Placeholder 2"/>
          <p:cNvSpPr>
            <a:spLocks noGrp="1"/>
          </p:cNvSpPr>
          <p:nvPr>
            <p:ph type="dt" sz="quarter" idx="1"/>
          </p:nvPr>
        </p:nvSpPr>
        <p:spPr>
          <a:xfrm>
            <a:off x="5622799" y="0"/>
            <a:ext cx="4301543" cy="339884"/>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3FA458E1-5D45-45BA-824A-233F89B2DC5A}" type="datetimeFigureOut">
              <a:rPr lang="en-GB"/>
              <a:pPr>
                <a:defRPr/>
              </a:pPr>
              <a:t>11/09/2024</a:t>
            </a:fld>
            <a:endParaRPr lang="en-GB"/>
          </a:p>
        </p:txBody>
      </p:sp>
      <p:sp>
        <p:nvSpPr>
          <p:cNvPr id="4" name="Footer Placeholder 3"/>
          <p:cNvSpPr>
            <a:spLocks noGrp="1"/>
          </p:cNvSpPr>
          <p:nvPr>
            <p:ph type="ftr" sz="quarter" idx="2"/>
          </p:nvPr>
        </p:nvSpPr>
        <p:spPr>
          <a:xfrm>
            <a:off x="1" y="6456611"/>
            <a:ext cx="4301543" cy="339884"/>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GB"/>
          </a:p>
        </p:txBody>
      </p:sp>
      <p:sp>
        <p:nvSpPr>
          <p:cNvPr id="5" name="Slide Number Placeholder 4"/>
          <p:cNvSpPr>
            <a:spLocks noGrp="1"/>
          </p:cNvSpPr>
          <p:nvPr>
            <p:ph type="sldNum" sz="quarter" idx="3"/>
          </p:nvPr>
        </p:nvSpPr>
        <p:spPr>
          <a:xfrm>
            <a:off x="5622799" y="6456611"/>
            <a:ext cx="4301543" cy="339884"/>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5ECE329F-8B73-4538-AD0B-2F5D130DCD94}" type="slidenum">
              <a:rPr lang="en-GB"/>
              <a:pPr>
                <a:defRPr/>
              </a:pPr>
              <a:t>‹#›</a:t>
            </a:fld>
            <a:endParaRPr lang="en-GB"/>
          </a:p>
        </p:txBody>
      </p:sp>
    </p:spTree>
    <p:extLst>
      <p:ext uri="{BB962C8B-B14F-4D97-AF65-F5344CB8AC3E}">
        <p14:creationId xmlns:p14="http://schemas.microsoft.com/office/powerpoint/2010/main" val="2237111560"/>
      </p:ext>
    </p:extLst>
  </p:cSld>
  <p:clrMap bg1="lt1" tx1="dk1" bg2="lt2" tx2="dk2" accent1="accent1" accent2="accent2" accent3="accent3" accent4="accent4" accent5="accent5" accent6="accent6" hlink="hlink" folHlink="folHlink"/>
  <p:hf sldNum="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1543" cy="339884"/>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GB"/>
          </a:p>
        </p:txBody>
      </p:sp>
      <p:sp>
        <p:nvSpPr>
          <p:cNvPr id="3" name="Date Placeholder 2"/>
          <p:cNvSpPr>
            <a:spLocks noGrp="1"/>
          </p:cNvSpPr>
          <p:nvPr>
            <p:ph type="dt" idx="1"/>
          </p:nvPr>
        </p:nvSpPr>
        <p:spPr>
          <a:xfrm>
            <a:off x="5622799" y="0"/>
            <a:ext cx="4301543" cy="339884"/>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290B6622-863A-4BE9-BC94-A31EBED98D3D}" type="datetimeFigureOut">
              <a:rPr lang="en-GB"/>
              <a:pPr>
                <a:defRPr/>
              </a:pPr>
              <a:t>11/09/2024</a:t>
            </a:fld>
            <a:endParaRPr lang="en-GB"/>
          </a:p>
        </p:txBody>
      </p:sp>
      <p:sp>
        <p:nvSpPr>
          <p:cNvPr id="4" name="Slide Image Placeholder 3"/>
          <p:cNvSpPr>
            <a:spLocks noGrp="1" noRot="1" noChangeAspect="1"/>
          </p:cNvSpPr>
          <p:nvPr>
            <p:ph type="sldImg" idx="2"/>
          </p:nvPr>
        </p:nvSpPr>
        <p:spPr>
          <a:xfrm>
            <a:off x="2697163" y="509588"/>
            <a:ext cx="4532312" cy="2549525"/>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p:cNvSpPr>
            <a:spLocks noGrp="1"/>
          </p:cNvSpPr>
          <p:nvPr>
            <p:ph type="body" sz="quarter" idx="3"/>
          </p:nvPr>
        </p:nvSpPr>
        <p:spPr>
          <a:xfrm>
            <a:off x="992665" y="3228896"/>
            <a:ext cx="7941310" cy="305895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1" y="6456611"/>
            <a:ext cx="4301543" cy="339884"/>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GB"/>
          </a:p>
        </p:txBody>
      </p:sp>
      <p:sp>
        <p:nvSpPr>
          <p:cNvPr id="7" name="Slide Number Placeholder 6"/>
          <p:cNvSpPr>
            <a:spLocks noGrp="1"/>
          </p:cNvSpPr>
          <p:nvPr>
            <p:ph type="sldNum" sz="quarter" idx="5"/>
          </p:nvPr>
        </p:nvSpPr>
        <p:spPr>
          <a:xfrm>
            <a:off x="5622799" y="6456611"/>
            <a:ext cx="4301543" cy="339884"/>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C4051C8F-D56F-4D7F-A4D3-C6F16E2DA686}" type="slidenum">
              <a:rPr lang="en-GB"/>
              <a:pPr>
                <a:defRPr/>
              </a:pPr>
              <a:t>‹#›</a:t>
            </a:fld>
            <a:endParaRPr lang="en-GB"/>
          </a:p>
        </p:txBody>
      </p:sp>
    </p:spTree>
    <p:extLst>
      <p:ext uri="{BB962C8B-B14F-4D97-AF65-F5344CB8AC3E}">
        <p14:creationId xmlns:p14="http://schemas.microsoft.com/office/powerpoint/2010/main" val="3851265521"/>
      </p:ext>
    </p:extLst>
  </p:cSld>
  <p:clrMap bg1="lt1" tx1="dk1" bg2="lt2" tx2="dk2" accent1="accent1" accent2="accent2" accent3="accent3" accent4="accent4" accent5="accent5" accent6="accent6" hlink="hlink" folHlink="folHlink"/>
  <p:hf sldNum="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a:defRPr/>
            </a:pPr>
            <a:endParaRPr lang="en-GB"/>
          </a:p>
        </p:txBody>
      </p:sp>
      <p:sp>
        <p:nvSpPr>
          <p:cNvPr id="5" name="Footer Placeholder 4"/>
          <p:cNvSpPr>
            <a:spLocks noGrp="1"/>
          </p:cNvSpPr>
          <p:nvPr>
            <p:ph type="ftr" sz="quarter" idx="11"/>
          </p:nvPr>
        </p:nvSpPr>
        <p:spPr/>
        <p:txBody>
          <a:bodyPr/>
          <a:lstStyle/>
          <a:p>
            <a:pPr>
              <a:defRPr/>
            </a:pPr>
            <a:endParaRPr lang="en-GB"/>
          </a:p>
        </p:txBody>
      </p:sp>
    </p:spTree>
    <p:extLst>
      <p:ext uri="{BB962C8B-B14F-4D97-AF65-F5344CB8AC3E}">
        <p14:creationId xmlns:p14="http://schemas.microsoft.com/office/powerpoint/2010/main" val="776969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a:defRPr/>
            </a:pPr>
            <a:endParaRPr lang="en-GB"/>
          </a:p>
        </p:txBody>
      </p:sp>
      <p:sp>
        <p:nvSpPr>
          <p:cNvPr id="5" name="Footer Placeholder 4"/>
          <p:cNvSpPr>
            <a:spLocks noGrp="1"/>
          </p:cNvSpPr>
          <p:nvPr>
            <p:ph type="ftr" sz="quarter" idx="11"/>
          </p:nvPr>
        </p:nvSpPr>
        <p:spPr/>
        <p:txBody>
          <a:bodyPr/>
          <a:lstStyle/>
          <a:p>
            <a:pPr>
              <a:defRPr/>
            </a:pPr>
            <a:endParaRPr lang="en-GB"/>
          </a:p>
        </p:txBody>
      </p:sp>
    </p:spTree>
    <p:extLst>
      <p:ext uri="{BB962C8B-B14F-4D97-AF65-F5344CB8AC3E}">
        <p14:creationId xmlns:p14="http://schemas.microsoft.com/office/powerpoint/2010/main" val="2075667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0" fontAlgn="base" hangingPunct="0">
              <a:spcBef>
                <a:spcPct val="0"/>
              </a:spcBef>
              <a:spcAft>
                <a:spcPct val="0"/>
              </a:spcAft>
            </a:pPr>
            <a:endParaRPr lang="en-US" altLang="en-US" sz="1200" dirty="0">
              <a:latin typeface="Arial" panose="020B0604020202020204" pitchFamily="34" charset="0"/>
            </a:endParaRPr>
          </a:p>
        </p:txBody>
      </p:sp>
      <p:sp>
        <p:nvSpPr>
          <p:cNvPr id="4" name="Header Placeholder 3"/>
          <p:cNvSpPr>
            <a:spLocks noGrp="1"/>
          </p:cNvSpPr>
          <p:nvPr>
            <p:ph type="hdr" sz="quarter" idx="10"/>
          </p:nvPr>
        </p:nvSpPr>
        <p:spPr/>
        <p:txBody>
          <a:bodyPr/>
          <a:lstStyle/>
          <a:p>
            <a:pPr>
              <a:defRPr/>
            </a:pPr>
            <a:endParaRPr lang="en-GB"/>
          </a:p>
        </p:txBody>
      </p:sp>
      <p:sp>
        <p:nvSpPr>
          <p:cNvPr id="5" name="Footer Placeholder 4"/>
          <p:cNvSpPr>
            <a:spLocks noGrp="1"/>
          </p:cNvSpPr>
          <p:nvPr>
            <p:ph type="ftr" sz="quarter" idx="11"/>
          </p:nvPr>
        </p:nvSpPr>
        <p:spPr/>
        <p:txBody>
          <a:bodyPr/>
          <a:lstStyle/>
          <a:p>
            <a:pPr>
              <a:defRPr/>
            </a:pPr>
            <a:endParaRPr lang="en-GB"/>
          </a:p>
        </p:txBody>
      </p:sp>
    </p:spTree>
    <p:extLst>
      <p:ext uri="{BB962C8B-B14F-4D97-AF65-F5344CB8AC3E}">
        <p14:creationId xmlns:p14="http://schemas.microsoft.com/office/powerpoint/2010/main" val="2779835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a:defRPr/>
            </a:pPr>
            <a:endParaRPr lang="en-GB"/>
          </a:p>
        </p:txBody>
      </p:sp>
      <p:sp>
        <p:nvSpPr>
          <p:cNvPr id="5" name="Footer Placeholder 4"/>
          <p:cNvSpPr>
            <a:spLocks noGrp="1"/>
          </p:cNvSpPr>
          <p:nvPr>
            <p:ph type="ftr" sz="quarter" idx="11"/>
          </p:nvPr>
        </p:nvSpPr>
        <p:spPr/>
        <p:txBody>
          <a:bodyPr/>
          <a:lstStyle/>
          <a:p>
            <a:pPr>
              <a:defRPr/>
            </a:pPr>
            <a:endParaRPr lang="en-GB"/>
          </a:p>
        </p:txBody>
      </p:sp>
    </p:spTree>
    <p:extLst>
      <p:ext uri="{BB962C8B-B14F-4D97-AF65-F5344CB8AC3E}">
        <p14:creationId xmlns:p14="http://schemas.microsoft.com/office/powerpoint/2010/main" val="4267194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result in language</a:t>
            </a:r>
            <a:r>
              <a:rPr lang="en-US" baseline="0" dirty="0"/>
              <a:t> change.</a:t>
            </a:r>
          </a:p>
          <a:p>
            <a:r>
              <a:rPr lang="en-US" baseline="0" dirty="0"/>
              <a:t>This is an example of English slang.</a:t>
            </a:r>
          </a:p>
          <a:p>
            <a:r>
              <a:rPr lang="en-US" baseline="0" dirty="0"/>
              <a:t>Lack of confidence in using new vocabulary is normal.</a:t>
            </a:r>
          </a:p>
          <a:p>
            <a:r>
              <a:rPr lang="en-US" baseline="0" dirty="0"/>
              <a:t>This situation is only temporary. </a:t>
            </a:r>
          </a:p>
          <a:p>
            <a:r>
              <a:rPr lang="en-US" baseline="0" dirty="0"/>
              <a:t>Active students get better results than passive students. </a:t>
            </a:r>
          </a:p>
          <a:p>
            <a:r>
              <a:rPr lang="en-US" baseline="0" dirty="0"/>
              <a:t>A combination of factors influence one’s personality.</a:t>
            </a:r>
          </a:p>
          <a:p>
            <a:r>
              <a:rPr lang="en-US" baseline="0" dirty="0"/>
              <a:t>Peers can have an influence on one’s reading habits.</a:t>
            </a:r>
          </a:p>
          <a:p>
            <a:r>
              <a:rPr lang="en-US" baseline="0" dirty="0"/>
              <a:t>Headaches can be a symptom of stress.</a:t>
            </a:r>
          </a:p>
          <a:p>
            <a:endParaRPr lang="en-US" baseline="0" dirty="0"/>
          </a:p>
          <a:p>
            <a:endParaRPr lang="en-US" baseline="0" dirty="0"/>
          </a:p>
          <a:p>
            <a:endParaRPr lang="en-US" baseline="0" dirty="0"/>
          </a:p>
          <a:p>
            <a:endParaRPr lang="en-GB" dirty="0"/>
          </a:p>
          <a:p>
            <a:endParaRPr lang="en-GB" dirty="0"/>
          </a:p>
        </p:txBody>
      </p:sp>
      <p:sp>
        <p:nvSpPr>
          <p:cNvPr id="4" name="Header Placeholder 3"/>
          <p:cNvSpPr>
            <a:spLocks noGrp="1"/>
          </p:cNvSpPr>
          <p:nvPr>
            <p:ph type="hdr" sz="quarter" idx="10"/>
          </p:nvPr>
        </p:nvSpPr>
        <p:spPr/>
        <p:txBody>
          <a:bodyPr/>
          <a:lstStyle/>
          <a:p>
            <a:pPr>
              <a:defRPr/>
            </a:pPr>
            <a:endParaRPr lang="en-GB"/>
          </a:p>
        </p:txBody>
      </p:sp>
      <p:sp>
        <p:nvSpPr>
          <p:cNvPr id="5" name="Footer Placeholder 4"/>
          <p:cNvSpPr>
            <a:spLocks noGrp="1"/>
          </p:cNvSpPr>
          <p:nvPr>
            <p:ph type="ftr" sz="quarter" idx="11"/>
          </p:nvPr>
        </p:nvSpPr>
        <p:spPr/>
        <p:txBody>
          <a:bodyPr/>
          <a:lstStyle/>
          <a:p>
            <a:pPr>
              <a:defRPr/>
            </a:pPr>
            <a:endParaRPr lang="en-GB"/>
          </a:p>
        </p:txBody>
      </p:sp>
    </p:spTree>
    <p:extLst>
      <p:ext uri="{BB962C8B-B14F-4D97-AF65-F5344CB8AC3E}">
        <p14:creationId xmlns:p14="http://schemas.microsoft.com/office/powerpoint/2010/main" val="987272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result in language</a:t>
            </a:r>
            <a:r>
              <a:rPr lang="en-US" baseline="0" dirty="0"/>
              <a:t> change.</a:t>
            </a:r>
          </a:p>
          <a:p>
            <a:r>
              <a:rPr lang="en-US" baseline="0" dirty="0"/>
              <a:t>This is an example of English slang.</a:t>
            </a:r>
          </a:p>
          <a:p>
            <a:r>
              <a:rPr lang="en-US" baseline="0" dirty="0"/>
              <a:t>Lack of confidence in using new vocabulary is only temporary. </a:t>
            </a:r>
          </a:p>
          <a:p>
            <a:r>
              <a:rPr lang="en-US" baseline="0" dirty="0"/>
              <a:t>Active students get better results than passive students. </a:t>
            </a:r>
          </a:p>
          <a:p>
            <a:r>
              <a:rPr lang="en-US" baseline="0" dirty="0"/>
              <a:t>A combination of factors influence one’s personality.</a:t>
            </a:r>
          </a:p>
          <a:p>
            <a:r>
              <a:rPr lang="en-US" baseline="0" dirty="0"/>
              <a:t>Peers can have an influence on one’s reading habits.</a:t>
            </a:r>
          </a:p>
          <a:p>
            <a:r>
              <a:rPr lang="en-US" baseline="0" dirty="0"/>
              <a:t>Headaches can be a symptom of stress.</a:t>
            </a:r>
          </a:p>
          <a:p>
            <a:endParaRPr lang="en-US" baseline="0" dirty="0"/>
          </a:p>
          <a:p>
            <a:endParaRPr lang="en-US" baseline="0" dirty="0"/>
          </a:p>
          <a:p>
            <a:endParaRPr lang="en-US" baseline="0" dirty="0"/>
          </a:p>
          <a:p>
            <a:endParaRPr lang="en-GB" dirty="0"/>
          </a:p>
        </p:txBody>
      </p:sp>
      <p:sp>
        <p:nvSpPr>
          <p:cNvPr id="4" name="Header Placeholder 3"/>
          <p:cNvSpPr>
            <a:spLocks noGrp="1"/>
          </p:cNvSpPr>
          <p:nvPr>
            <p:ph type="hdr" sz="quarter" idx="10"/>
          </p:nvPr>
        </p:nvSpPr>
        <p:spPr/>
        <p:txBody>
          <a:bodyPr/>
          <a:lstStyle/>
          <a:p>
            <a:pPr>
              <a:defRPr/>
            </a:pPr>
            <a:endParaRPr lang="en-GB"/>
          </a:p>
        </p:txBody>
      </p:sp>
      <p:sp>
        <p:nvSpPr>
          <p:cNvPr id="5" name="Footer Placeholder 4"/>
          <p:cNvSpPr>
            <a:spLocks noGrp="1"/>
          </p:cNvSpPr>
          <p:nvPr>
            <p:ph type="ftr" sz="quarter" idx="11"/>
          </p:nvPr>
        </p:nvSpPr>
        <p:spPr/>
        <p:txBody>
          <a:bodyPr/>
          <a:lstStyle/>
          <a:p>
            <a:pPr>
              <a:defRPr/>
            </a:pPr>
            <a:endParaRPr lang="en-GB"/>
          </a:p>
        </p:txBody>
      </p:sp>
    </p:spTree>
    <p:extLst>
      <p:ext uri="{BB962C8B-B14F-4D97-AF65-F5344CB8AC3E}">
        <p14:creationId xmlns:p14="http://schemas.microsoft.com/office/powerpoint/2010/main" val="3178484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0AF30FD-2433-4B0F-A51E-44510448479C}" type="datetimeFigureOut">
              <a:rPr lang="en-GB" smtClean="0">
                <a:solidFill>
                  <a:prstClr val="black">
                    <a:tint val="75000"/>
                  </a:prstClr>
                </a:solidFill>
              </a:rPr>
              <a:pPr/>
              <a:t>11/09/2024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59098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AF30FD-2433-4B0F-A51E-44510448479C}" type="datetimeFigureOut">
              <a:rPr lang="en-GB" smtClean="0">
                <a:solidFill>
                  <a:prstClr val="black">
                    <a:tint val="75000"/>
                  </a:prstClr>
                </a:solidFill>
              </a:rPr>
              <a:pPr/>
              <a:t>11/09/2024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723543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AF30FD-2433-4B0F-A51E-44510448479C}" type="datetimeFigureOut">
              <a:rPr lang="en-GB" smtClean="0">
                <a:solidFill>
                  <a:prstClr val="black">
                    <a:tint val="75000"/>
                  </a:prstClr>
                </a:solidFill>
              </a:rPr>
              <a:pPr/>
              <a:t>11/09/2024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9717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AF30FD-2433-4B0F-A51E-44510448479C}" type="datetimeFigureOut">
              <a:rPr lang="en-GB" smtClean="0">
                <a:solidFill>
                  <a:prstClr val="black">
                    <a:tint val="75000"/>
                  </a:prstClr>
                </a:solidFill>
              </a:rPr>
              <a:pPr/>
              <a:t>11/09/2024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846354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0AF30FD-2433-4B0F-A51E-44510448479C}" type="datetimeFigureOut">
              <a:rPr lang="en-GB" smtClean="0">
                <a:solidFill>
                  <a:prstClr val="black">
                    <a:tint val="75000"/>
                  </a:prstClr>
                </a:solidFill>
              </a:rPr>
              <a:pPr/>
              <a:t>11/09/2024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8120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AF30FD-2433-4B0F-A51E-44510448479C}" type="datetimeFigureOut">
              <a:rPr lang="en-GB" smtClean="0">
                <a:solidFill>
                  <a:prstClr val="black">
                    <a:tint val="75000"/>
                  </a:prstClr>
                </a:solidFill>
              </a:rPr>
              <a:pPr/>
              <a:t>11/09/2024</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34512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AF30FD-2433-4B0F-A51E-44510448479C}" type="datetimeFigureOut">
              <a:rPr lang="en-GB" smtClean="0">
                <a:solidFill>
                  <a:prstClr val="black">
                    <a:tint val="75000"/>
                  </a:prstClr>
                </a:solidFill>
              </a:rPr>
              <a:pPr/>
              <a:t>11/09/2024</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39380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9/11/2024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1672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AF30FD-2433-4B0F-A51E-44510448479C}" type="datetimeFigureOut">
              <a:rPr lang="en-GB" smtClean="0">
                <a:solidFill>
                  <a:prstClr val="black">
                    <a:tint val="75000"/>
                  </a:prstClr>
                </a:solidFill>
              </a:rPr>
              <a:pPr/>
              <a:t>11/09/2024</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35638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0AF30FD-2433-4B0F-A51E-44510448479C}" type="datetimeFigureOut">
              <a:rPr lang="en-GB" smtClean="0">
                <a:solidFill>
                  <a:prstClr val="black">
                    <a:tint val="75000"/>
                  </a:prstClr>
                </a:solidFill>
              </a:rPr>
              <a:pPr/>
              <a:t>11/09/2024</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01087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0AF30FD-2433-4B0F-A51E-44510448479C}" type="datetimeFigureOut">
              <a:rPr lang="en-GB" smtClean="0">
                <a:solidFill>
                  <a:prstClr val="black">
                    <a:tint val="75000"/>
                  </a:prstClr>
                </a:solidFill>
              </a:rPr>
              <a:pPr/>
              <a:t>11/09/2024</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98155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5FB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AF30FD-2433-4B0F-A51E-44510448479C}" type="datetimeFigureOut">
              <a:rPr lang="en-GB" smtClean="0">
                <a:solidFill>
                  <a:prstClr val="black">
                    <a:tint val="75000"/>
                  </a:prstClr>
                </a:solidFill>
              </a:rPr>
              <a:pPr/>
              <a:t>11/09/2024</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85839991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17.png"/><Relationship Id="rId5" Type="http://schemas.openxmlformats.org/officeDocument/2006/relationships/image" Target="../media/image1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17.png"/><Relationship Id="rId5" Type="http://schemas.openxmlformats.org/officeDocument/2006/relationships/image" Target="../media/image10.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7.mp3"/><Relationship Id="rId7" Type="http://schemas.openxmlformats.org/officeDocument/2006/relationships/image" Target="../media/image10.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2.png"/><Relationship Id="rId5" Type="http://schemas.openxmlformats.org/officeDocument/2006/relationships/slideLayout" Target="../slideLayouts/slideLayout2.xml"/><Relationship Id="rId4" Type="http://schemas.openxmlformats.org/officeDocument/2006/relationships/audio" Target="../media/media7.mp3"/></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3376"/>
            <a:ext cx="6298242" cy="6854624"/>
          </a:xfrm>
          <a:prstGeom prst="rect">
            <a:avLst/>
          </a:prstGeom>
        </p:spPr>
      </p:pic>
      <p:pic>
        <p:nvPicPr>
          <p:cNvPr id="9221"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8" name="Rectangle 7"/>
          <p:cNvSpPr/>
          <p:nvPr/>
        </p:nvSpPr>
        <p:spPr>
          <a:xfrm>
            <a:off x="7032104" y="1556793"/>
            <a:ext cx="4464496" cy="4714624"/>
          </a:xfrm>
          <a:prstGeom prst="rect">
            <a:avLst/>
          </a:prstGeom>
        </p:spPr>
        <p:txBody>
          <a:bodyPr wrap="square">
            <a:spAutoFit/>
          </a:bodyPr>
          <a:lstStyle/>
          <a:p>
            <a:pPr algn="ctr">
              <a:lnSpc>
                <a:spcPct val="119000"/>
              </a:lnSpc>
              <a:spcAft>
                <a:spcPts val="600"/>
              </a:spcAft>
            </a:pPr>
            <a:r>
              <a:rPr lang="en-US" sz="3600" b="1" kern="1400" dirty="0">
                <a:solidFill>
                  <a:srgbClr val="002060"/>
                </a:solidFill>
                <a:latin typeface="Verdana" panose="020B0604030504040204" pitchFamily="34" charset="0"/>
              </a:rPr>
              <a:t>Oral Communication Skills A </a:t>
            </a:r>
          </a:p>
          <a:p>
            <a:pPr algn="ctr">
              <a:lnSpc>
                <a:spcPct val="119000"/>
              </a:lnSpc>
              <a:spcAft>
                <a:spcPts val="600"/>
              </a:spcAft>
            </a:pPr>
            <a:r>
              <a:rPr lang="en-US" sz="2400" b="1" kern="1400" dirty="0">
                <a:solidFill>
                  <a:srgbClr val="1B2A6B"/>
                </a:solidFill>
                <a:latin typeface="Verdana" panose="020B0604030504040204" pitchFamily="34" charset="0"/>
              </a:rPr>
              <a:t>(CELEN069)</a:t>
            </a:r>
            <a:endParaRPr lang="en-US" sz="3600" b="1" kern="1400" dirty="0">
              <a:solidFill>
                <a:srgbClr val="1B2A6B"/>
              </a:solidFill>
              <a:latin typeface="Verdana" panose="020B0604030504040204" pitchFamily="34" charset="0"/>
            </a:endParaRPr>
          </a:p>
          <a:p>
            <a:pPr algn="ctr">
              <a:lnSpc>
                <a:spcPct val="119000"/>
              </a:lnSpc>
            </a:pPr>
            <a:endParaRPr lang="en-US" sz="2800" b="1" kern="1400" dirty="0">
              <a:solidFill>
                <a:srgbClr val="1B2A6B"/>
              </a:solidFill>
              <a:latin typeface="Verdana" panose="020B0604030504040204" pitchFamily="34" charset="0"/>
            </a:endParaRPr>
          </a:p>
          <a:p>
            <a:pPr algn="ctr">
              <a:lnSpc>
                <a:spcPct val="119000"/>
              </a:lnSpc>
            </a:pPr>
            <a:endParaRPr lang="en-US" sz="2800" b="1" kern="1400" dirty="0">
              <a:solidFill>
                <a:srgbClr val="1B2A6B"/>
              </a:solidFill>
              <a:latin typeface="Verdana" panose="020B0604030504040204" pitchFamily="34" charset="0"/>
            </a:endParaRPr>
          </a:p>
          <a:p>
            <a:pPr algn="ctr">
              <a:lnSpc>
                <a:spcPct val="119000"/>
              </a:lnSpc>
            </a:pPr>
            <a:r>
              <a:rPr lang="en-US" sz="2800" b="1" kern="1400" dirty="0">
                <a:latin typeface="Verdana" panose="020B0604030504040204" pitchFamily="34" charset="0"/>
              </a:rPr>
              <a:t>Lesson 2.1</a:t>
            </a:r>
            <a:endParaRPr lang="en-US" sz="2800" kern="1400" dirty="0">
              <a:latin typeface="Verdana" panose="020B0604030504040204" pitchFamily="34" charset="0"/>
            </a:endParaRPr>
          </a:p>
          <a:p>
            <a:pPr>
              <a:lnSpc>
                <a:spcPct val="119000"/>
              </a:lnSpc>
              <a:spcAft>
                <a:spcPts val="600"/>
              </a:spcAft>
            </a:pPr>
            <a:r>
              <a:rPr lang="en-US" sz="2800" kern="1400" dirty="0">
                <a:solidFill>
                  <a:srgbClr val="000000"/>
                </a:solidFill>
                <a:latin typeface="Verdana" panose="020B0604030504040204" pitchFamily="34" charset="0"/>
              </a:rPr>
              <a:t> </a:t>
            </a:r>
          </a:p>
        </p:txBody>
      </p:sp>
    </p:spTree>
    <p:extLst>
      <p:ext uri="{BB962C8B-B14F-4D97-AF65-F5344CB8AC3E}">
        <p14:creationId xmlns:p14="http://schemas.microsoft.com/office/powerpoint/2010/main" val="3591253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dirty="0">
                  <a:solidFill>
                    <a:srgbClr val="002060"/>
                  </a:solidFill>
                  <a:latin typeface="Calibri "/>
                </a:rPr>
                <a:t>Pronunciation for listening</a:t>
              </a:r>
            </a:p>
            <a:p>
              <a:pPr algn="ctr"/>
              <a:r>
                <a:rPr lang="en-US" sz="6000" b="1" dirty="0">
                  <a:solidFill>
                    <a:srgbClr val="002060"/>
                  </a:solidFill>
                  <a:latin typeface="Calibri "/>
                </a:rPr>
                <a:t>Connected speech</a:t>
              </a:r>
              <a:endParaRPr lang="en-US" sz="5400" dirty="0">
                <a:solidFill>
                  <a:srgbClr val="002060"/>
                </a:solidFill>
                <a:latin typeface="Calibri "/>
              </a:endParaRP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6146" name="Picture 2" descr="Copywriting Icons - Download Free Vector Icons | Noun Proje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76520" y="5447332"/>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2716415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2575992" y="288183"/>
            <a:ext cx="7956376" cy="556731"/>
            <a:chOff x="103092947" y="106166693"/>
            <a:chExt cx="6633628" cy="556411"/>
          </a:xfrm>
        </p:grpSpPr>
        <p:sp>
          <p:nvSpPr>
            <p:cNvPr id="6" name="Text Box 3"/>
            <p:cNvSpPr txBox="1">
              <a:spLocks noChangeArrowheads="1"/>
            </p:cNvSpPr>
            <p:nvPr/>
          </p:nvSpPr>
          <p:spPr bwMode="auto">
            <a:xfrm>
              <a:off x="103121219" y="106166693"/>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Connected speech:</a:t>
              </a:r>
              <a:r>
                <a:rPr lang="en-GB" altLang="en-US" sz="2400" dirty="0">
                  <a:solidFill>
                    <a:srgbClr val="000000"/>
                  </a:solidFill>
                  <a:latin typeface="Verdana" panose="020B0604030504040204" pitchFamily="34" charset="0"/>
                </a:rPr>
                <a:t> Introduction (1)</a:t>
              </a:r>
              <a:endParaRPr lang="en-US" altLang="en-US" sz="2800" dirty="0">
                <a:latin typeface="Arial" panose="020B0604020202020204" pitchFamily="34" charset="0"/>
              </a:endParaRPr>
            </a:p>
          </p:txBody>
        </p:sp>
        <p:sp>
          <p:nvSpPr>
            <p:cNvPr id="7"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8" name="Picture 5" descr="UoN_Primary_Logo_RG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728" y="125016"/>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2" name="Rectangle 1"/>
          <p:cNvSpPr/>
          <p:nvPr/>
        </p:nvSpPr>
        <p:spPr>
          <a:xfrm>
            <a:off x="436322" y="3004537"/>
            <a:ext cx="11605914" cy="461665"/>
          </a:xfrm>
          <a:prstGeom prst="rect">
            <a:avLst/>
          </a:prstGeom>
        </p:spPr>
        <p:txBody>
          <a:bodyPr wrap="square">
            <a:spAutoFit/>
          </a:bodyPr>
          <a:lstStyle/>
          <a:p>
            <a:r>
              <a:rPr lang="en-US" sz="2400" dirty="0"/>
              <a:t>Listen to the recorded sentences and write them down.   </a:t>
            </a:r>
            <a:endParaRPr lang="en-US" sz="2400" b="1" dirty="0"/>
          </a:p>
        </p:txBody>
      </p:sp>
      <p:sp>
        <p:nvSpPr>
          <p:cNvPr id="3" name="Rectangle 2"/>
          <p:cNvSpPr/>
          <p:nvPr/>
        </p:nvSpPr>
        <p:spPr>
          <a:xfrm>
            <a:off x="623392" y="4077072"/>
            <a:ext cx="7229736" cy="1384995"/>
          </a:xfrm>
          <a:prstGeom prst="rect">
            <a:avLst/>
          </a:prstGeom>
        </p:spPr>
        <p:txBody>
          <a:bodyPr wrap="none">
            <a:spAutoFit/>
          </a:bodyPr>
          <a:lstStyle/>
          <a:p>
            <a:r>
              <a:rPr lang="en-US" sz="2800" dirty="0"/>
              <a:t>1. Every time I eat vanilla </a:t>
            </a:r>
            <a:r>
              <a:rPr lang="en-US" sz="2800" u="sng" dirty="0"/>
              <a:t>ice cream</a:t>
            </a:r>
            <a:r>
              <a:rPr lang="en-US" sz="2800" dirty="0"/>
              <a:t>, I feel happy.</a:t>
            </a:r>
          </a:p>
          <a:p>
            <a:pPr marL="514350" indent="-514350">
              <a:buAutoNum type="arabicPeriod"/>
            </a:pPr>
            <a:endParaRPr lang="en-US" sz="2800" dirty="0"/>
          </a:p>
          <a:p>
            <a:r>
              <a:rPr lang="en-US" sz="2800" dirty="0"/>
              <a:t>2. Every time I eat something spicy, </a:t>
            </a:r>
            <a:r>
              <a:rPr lang="en-US" sz="2800" u="sng" dirty="0"/>
              <a:t>I scream</a:t>
            </a:r>
            <a:r>
              <a:rPr lang="en-US" sz="2800" dirty="0"/>
              <a:t>. </a:t>
            </a:r>
            <a:endParaRPr lang="en-GB" sz="2800" dirty="0"/>
          </a:p>
        </p:txBody>
      </p:sp>
      <p:pic>
        <p:nvPicPr>
          <p:cNvPr id="1026" name="Picture 2" descr="Ice Cream = Happiness ?!?!?!?! | SiOWfa16: Science in Our World: Certainty  and Controvers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35650" y="2528319"/>
            <a:ext cx="1909321"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ays to Stop Toddler Screaming | Ask Dr Sear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6440" y="5182234"/>
            <a:ext cx="1467743" cy="1467743"/>
          </a:xfrm>
          <a:prstGeom prst="rect">
            <a:avLst/>
          </a:prstGeom>
          <a:noFill/>
          <a:extLst>
            <a:ext uri="{909E8E84-426E-40DD-AFC4-6F175D3DCCD1}">
              <a14:hiddenFill xmlns:a14="http://schemas.microsoft.com/office/drawing/2010/main">
                <a:solidFill>
                  <a:srgbClr val="FFFFFF"/>
                </a:solidFill>
              </a14:hiddenFill>
            </a:ext>
          </a:extLst>
        </p:spPr>
      </p:pic>
      <p:pic>
        <p:nvPicPr>
          <p:cNvPr id="5" name="Lesson 8.1 - 2. Introduction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933460" y="5733256"/>
            <a:ext cx="609600" cy="609600"/>
          </a:xfrm>
          <a:prstGeom prst="rect">
            <a:avLst/>
          </a:prstGeom>
        </p:spPr>
      </p:pic>
      <p:sp>
        <p:nvSpPr>
          <p:cNvPr id="11" name="Content Placeholder 2">
            <a:extLst>
              <a:ext uri="{FF2B5EF4-FFF2-40B4-BE49-F238E27FC236}">
                <a16:creationId xmlns:a16="http://schemas.microsoft.com/office/drawing/2014/main" id="{0E177138-FFC7-4990-A8DE-068B0E976C31}"/>
              </a:ext>
            </a:extLst>
          </p:cNvPr>
          <p:cNvSpPr txBox="1">
            <a:spLocks/>
          </p:cNvSpPr>
          <p:nvPr/>
        </p:nvSpPr>
        <p:spPr>
          <a:xfrm>
            <a:off x="479380" y="1171568"/>
            <a:ext cx="11233239" cy="1223678"/>
          </a:xfrm>
          <a:prstGeom prst="rect">
            <a:avLst/>
          </a:prstGeom>
          <a:solidFill>
            <a:srgbClr val="C7EBE2"/>
          </a:solidFill>
          <a:ln>
            <a:solidFill>
              <a:schemeClr val="tx1"/>
            </a:solidFill>
            <a:prstDash val="dash"/>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When listening to a proficient English speaker, you may notice that they </a:t>
            </a:r>
            <a:r>
              <a:rPr lang="en-US" sz="2400" b="1" dirty="0"/>
              <a:t>join</a:t>
            </a:r>
            <a:r>
              <a:rPr lang="en-US" sz="2400" dirty="0"/>
              <a:t> the sounds of words together. This is known as </a:t>
            </a:r>
            <a:r>
              <a:rPr lang="en-US" sz="2400" b="1" dirty="0"/>
              <a:t>connected speech</a:t>
            </a:r>
            <a:r>
              <a:rPr lang="en-US" sz="2400" dirty="0"/>
              <a:t>.</a:t>
            </a:r>
            <a:r>
              <a:rPr lang="en-US" sz="2400" b="1" dirty="0"/>
              <a:t> </a:t>
            </a:r>
            <a:r>
              <a:rPr lang="en-US" sz="2400" dirty="0"/>
              <a:t>Being aware of some of the rules of connected speech can help you improve your listening. </a:t>
            </a:r>
          </a:p>
        </p:txBody>
      </p:sp>
      <p:pic>
        <p:nvPicPr>
          <p:cNvPr id="9" name="Picture 6" descr="Book Generic Mixed icon">
            <a:extLst>
              <a:ext uri="{FF2B5EF4-FFF2-40B4-BE49-F238E27FC236}">
                <a16:creationId xmlns:a16="http://schemas.microsoft.com/office/drawing/2014/main" id="{D1A12CA5-0011-93EF-2653-BDF7FFA36E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1867" y="5877272"/>
            <a:ext cx="855712" cy="855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45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11592" fill="hold"/>
                                        <p:tgtEl>
                                          <p:spTgt spid="5"/>
                                        </p:tgtEl>
                                      </p:cBhvr>
                                    </p:cmd>
                                  </p:childTnLst>
                                </p:cTn>
                              </p:par>
                            </p:childTnLst>
                          </p:cTn>
                        </p:par>
                      </p:childTnLst>
                    </p:cTn>
                  </p:par>
                </p:childTnLst>
              </p:cTn>
              <p:nextCondLst>
                <p:cond evt="onClick" delay="0">
                  <p:tgtEl>
                    <p:spTgt spid="5"/>
                  </p:tgtEl>
                </p:cond>
              </p:nextCondLst>
            </p:seq>
            <p:audio>
              <p:cMediaNode vol="80000">
                <p:cTn id="20"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2567608" y="279799"/>
            <a:ext cx="7956376" cy="556731"/>
            <a:chOff x="103092947" y="106166693"/>
            <a:chExt cx="6633628" cy="556411"/>
          </a:xfrm>
        </p:grpSpPr>
        <p:sp>
          <p:nvSpPr>
            <p:cNvPr id="6" name="Text Box 3"/>
            <p:cNvSpPr txBox="1">
              <a:spLocks noChangeArrowheads="1"/>
            </p:cNvSpPr>
            <p:nvPr/>
          </p:nvSpPr>
          <p:spPr bwMode="auto">
            <a:xfrm>
              <a:off x="103121219" y="106166693"/>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Connected speech:</a:t>
              </a:r>
              <a:r>
                <a:rPr lang="en-GB" altLang="en-US" sz="2400" dirty="0">
                  <a:solidFill>
                    <a:srgbClr val="000000"/>
                  </a:solidFill>
                  <a:latin typeface="Verdana" panose="020B0604030504040204" pitchFamily="34" charset="0"/>
                </a:rPr>
                <a:t> Introduction</a:t>
              </a:r>
              <a:endParaRPr lang="en-US" altLang="en-US" sz="2800" dirty="0">
                <a:latin typeface="Arial" panose="020B0604020202020204" pitchFamily="34" charset="0"/>
              </a:endParaRPr>
            </a:p>
          </p:txBody>
        </p:sp>
        <p:sp>
          <p:nvSpPr>
            <p:cNvPr id="7"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8"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9" name="AutoShape 6" descr="https://powerpoint.officeapps.live.com/pods/GetClipboardImage.ashx?Id=bdedfe3a-41bc-4950-9661-c83310235b70&amp;DC=PSG3&amp;pkey=bf978207-3fba-4a01-b4ed-f2f97f5763d5&amp;wdwaccluster=PSG3">
            <a:extLst>
              <a:ext uri="{FF2B5EF4-FFF2-40B4-BE49-F238E27FC236}">
                <a16:creationId xmlns:a16="http://schemas.microsoft.com/office/drawing/2014/main" id="{8550E469-AA02-4342-AD46-F3D45796C17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descr="https://powerpoint.officeapps.live.com/pods/GetClipboardImage.ashx?Id=bdedfe3a-41bc-4950-9661-c83310235b70&amp;DC=PSG3&amp;pkey=bf978207-3fba-4a01-b4ed-f2f97f5763d5&amp;wdwaccluster=PSG3">
            <a:extLst>
              <a:ext uri="{FF2B5EF4-FFF2-40B4-BE49-F238E27FC236}">
                <a16:creationId xmlns:a16="http://schemas.microsoft.com/office/drawing/2014/main" id="{E82E6102-5A86-49F2-B786-CD66F874093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Content Placeholder 2"/>
          <p:cNvSpPr txBox="1">
            <a:spLocks/>
          </p:cNvSpPr>
          <p:nvPr/>
        </p:nvSpPr>
        <p:spPr>
          <a:xfrm>
            <a:off x="335364" y="1205813"/>
            <a:ext cx="11449268" cy="2439211"/>
          </a:xfrm>
          <a:prstGeom prst="rect">
            <a:avLst/>
          </a:prstGeom>
          <a:solidFill>
            <a:srgbClr val="C7EBE2"/>
          </a:solidFill>
          <a:ln>
            <a:solidFill>
              <a:schemeClr val="tx1"/>
            </a:solidFill>
            <a:prstDash val="dash"/>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endParaRPr lang="en-US" sz="2400" dirty="0"/>
          </a:p>
          <a:p>
            <a:pPr marL="0" indent="0">
              <a:lnSpc>
                <a:spcPct val="100000"/>
              </a:lnSpc>
              <a:buNone/>
            </a:pPr>
            <a:r>
              <a:rPr lang="en-US" sz="2400" dirty="0"/>
              <a:t>Sometimes, phrases which appear completely different may sound the same in </a:t>
            </a:r>
            <a:r>
              <a:rPr lang="en-US" sz="2400" b="1" dirty="0"/>
              <a:t>connected speech.</a:t>
            </a:r>
            <a:r>
              <a:rPr lang="en-US" sz="2400" dirty="0"/>
              <a:t> You will need to use the </a:t>
            </a:r>
            <a:r>
              <a:rPr lang="en-US" sz="2400" b="1" u="sng" dirty="0"/>
              <a:t>context</a:t>
            </a:r>
            <a:r>
              <a:rPr lang="en-US" sz="2400" dirty="0"/>
              <a:t> to distinguish them.</a:t>
            </a:r>
            <a:endParaRPr lang="en-US" sz="2400" b="1" dirty="0"/>
          </a:p>
          <a:p>
            <a:pPr marL="0" indent="0">
              <a:buNone/>
            </a:pPr>
            <a:endParaRPr lang="en-US" sz="2400" dirty="0"/>
          </a:p>
          <a:p>
            <a:pPr marL="0" indent="0">
              <a:lnSpc>
                <a:spcPct val="100000"/>
              </a:lnSpc>
              <a:spcBef>
                <a:spcPts val="0"/>
              </a:spcBef>
              <a:buNone/>
            </a:pPr>
            <a:r>
              <a:rPr lang="en-US" sz="2400" dirty="0"/>
              <a:t>	</a:t>
            </a:r>
            <a:r>
              <a:rPr lang="en-US" sz="2400" dirty="0">
                <a:solidFill>
                  <a:srgbClr val="0070C0"/>
                </a:solidFill>
              </a:rPr>
              <a:t>e.g. 	</a:t>
            </a:r>
            <a:r>
              <a:rPr lang="en-US" sz="2400" i="1" dirty="0">
                <a:solidFill>
                  <a:srgbClr val="0070C0"/>
                </a:solidFill>
              </a:rPr>
              <a:t>ice cream - I scream				sick spies - six pies		</a:t>
            </a:r>
          </a:p>
        </p:txBody>
      </p:sp>
      <p:pic>
        <p:nvPicPr>
          <p:cNvPr id="1026" name="Picture 2" descr="See the source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0164" y="4014125"/>
            <a:ext cx="13716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1544" y="4014125"/>
            <a:ext cx="1462683"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7104112" y="4014125"/>
            <a:ext cx="1797201" cy="1828800"/>
          </a:xfrm>
          <a:prstGeom prst="rect">
            <a:avLst/>
          </a:prstGeom>
        </p:spPr>
      </p:pic>
      <p:grpSp>
        <p:nvGrpSpPr>
          <p:cNvPr id="11" name="Group 10"/>
          <p:cNvGrpSpPr/>
          <p:nvPr/>
        </p:nvGrpSpPr>
        <p:grpSpPr>
          <a:xfrm>
            <a:off x="9057250" y="3992025"/>
            <a:ext cx="1960685" cy="1828800"/>
            <a:chOff x="9057250" y="3992025"/>
            <a:chExt cx="1960685" cy="1828800"/>
          </a:xfrm>
        </p:grpSpPr>
        <p:pic>
          <p:nvPicPr>
            <p:cNvPr id="3" name="Picture 2"/>
            <p:cNvPicPr>
              <a:picLocks noChangeAspect="1"/>
            </p:cNvPicPr>
            <p:nvPr/>
          </p:nvPicPr>
          <p:blipFill>
            <a:blip r:embed="rId6"/>
            <a:stretch>
              <a:fillRect/>
            </a:stretch>
          </p:blipFill>
          <p:spPr>
            <a:xfrm>
              <a:off x="9057250" y="3992025"/>
              <a:ext cx="1960685" cy="1828800"/>
            </a:xfrm>
            <a:prstGeom prst="rect">
              <a:avLst/>
            </a:prstGeom>
          </p:spPr>
        </p:pic>
        <p:sp>
          <p:nvSpPr>
            <p:cNvPr id="5" name="Rectangle 4"/>
            <p:cNvSpPr/>
            <p:nvPr/>
          </p:nvSpPr>
          <p:spPr>
            <a:xfrm>
              <a:off x="9120336" y="4086315"/>
              <a:ext cx="792088" cy="422805"/>
            </a:xfrm>
            <a:prstGeom prst="rect">
              <a:avLst/>
            </a:prstGeom>
            <a:solidFill>
              <a:srgbClr val="B2B4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528564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344" y="2306489"/>
            <a:ext cx="5599856" cy="4271626"/>
          </a:xfrm>
          <a:noFill/>
        </p:spPr>
        <p:txBody>
          <a:bodyPr>
            <a:noAutofit/>
          </a:bodyPr>
          <a:lstStyle/>
          <a:p>
            <a:pPr marL="0" indent="0">
              <a:buNone/>
            </a:pPr>
            <a:r>
              <a:rPr lang="en-US" sz="3200" dirty="0"/>
              <a:t>(1)	a. big guys</a:t>
            </a:r>
          </a:p>
          <a:p>
            <a:pPr marL="0" indent="0">
              <a:buNone/>
            </a:pPr>
            <a:r>
              <a:rPr lang="en-US" sz="3200" dirty="0"/>
              <a:t>	b. big eyes</a:t>
            </a:r>
          </a:p>
          <a:p>
            <a:pPr marL="0" indent="0">
              <a:lnSpc>
                <a:spcPct val="100000"/>
              </a:lnSpc>
              <a:spcBef>
                <a:spcPts val="0"/>
              </a:spcBef>
              <a:buNone/>
            </a:pPr>
            <a:endParaRPr lang="en-US" sz="3200" dirty="0"/>
          </a:p>
          <a:p>
            <a:pPr marL="0" indent="0">
              <a:lnSpc>
                <a:spcPct val="100000"/>
              </a:lnSpc>
              <a:spcBef>
                <a:spcPts val="0"/>
              </a:spcBef>
              <a:buNone/>
            </a:pPr>
            <a:r>
              <a:rPr lang="en-US" sz="3200" dirty="0"/>
              <a:t>(2) 	a. Someone call Dan! </a:t>
            </a:r>
          </a:p>
          <a:p>
            <a:pPr marL="0" indent="0">
              <a:lnSpc>
                <a:spcPct val="100000"/>
              </a:lnSpc>
              <a:spcBef>
                <a:spcPts val="0"/>
              </a:spcBef>
              <a:buNone/>
            </a:pPr>
            <a:r>
              <a:rPr lang="en-US" sz="3200" dirty="0"/>
              <a:t>	b. Someone called Anne. </a:t>
            </a:r>
          </a:p>
          <a:p>
            <a:pPr marL="0" indent="0">
              <a:buNone/>
            </a:pPr>
            <a:endParaRPr lang="en-US" sz="3200" dirty="0"/>
          </a:p>
          <a:p>
            <a:pPr marL="0" indent="0">
              <a:buNone/>
            </a:pPr>
            <a:r>
              <a:rPr lang="en-US" sz="3200" dirty="0"/>
              <a:t>(3)	a. I lie quite a lot. </a:t>
            </a:r>
          </a:p>
          <a:p>
            <a:pPr marL="0" indent="0">
              <a:buNone/>
            </a:pPr>
            <a:r>
              <a:rPr lang="en-US" sz="3200" dirty="0"/>
              <a:t>	b. I like white a lot.</a:t>
            </a:r>
          </a:p>
          <a:p>
            <a:pPr marL="0" indent="0">
              <a:buNone/>
            </a:pPr>
            <a:endParaRPr lang="en-US" sz="3200" dirty="0"/>
          </a:p>
        </p:txBody>
      </p:sp>
      <p:grpSp>
        <p:nvGrpSpPr>
          <p:cNvPr id="4" name="Group 2"/>
          <p:cNvGrpSpPr>
            <a:grpSpLocks/>
          </p:cNvGrpSpPr>
          <p:nvPr/>
        </p:nvGrpSpPr>
        <p:grpSpPr bwMode="auto">
          <a:xfrm>
            <a:off x="2567608" y="279885"/>
            <a:ext cx="7956376" cy="556827"/>
            <a:chOff x="103092947" y="106166598"/>
            <a:chExt cx="6633628" cy="556506"/>
          </a:xfrm>
        </p:grpSpPr>
        <p:sp>
          <p:nvSpPr>
            <p:cNvPr id="6"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Connected speech:</a:t>
              </a:r>
              <a:r>
                <a:rPr lang="en-GB" altLang="en-US" sz="2400" dirty="0">
                  <a:solidFill>
                    <a:srgbClr val="000000"/>
                  </a:solidFill>
                  <a:latin typeface="Verdana" panose="020B0604030504040204" pitchFamily="34" charset="0"/>
                </a:rPr>
                <a:t> Introduction (2)</a:t>
              </a:r>
              <a:endParaRPr lang="en-US" altLang="en-US" sz="2800" dirty="0">
                <a:latin typeface="Arial" panose="020B0604020202020204" pitchFamily="34" charset="0"/>
              </a:endParaRPr>
            </a:p>
          </p:txBody>
        </p:sp>
        <p:sp>
          <p:nvSpPr>
            <p:cNvPr id="7"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8" name="Picture 5" descr="UoN_Primary_Logo_RG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9" name="AutoShape 6" descr="https://powerpoint.officeapps.live.com/pods/GetClipboardImage.ashx?Id=bdedfe3a-41bc-4950-9661-c83310235b70&amp;DC=PSG3&amp;pkey=bf978207-3fba-4a01-b4ed-f2f97f5763d5&amp;wdwaccluster=PSG3">
            <a:extLst>
              <a:ext uri="{FF2B5EF4-FFF2-40B4-BE49-F238E27FC236}">
                <a16:creationId xmlns:a16="http://schemas.microsoft.com/office/drawing/2014/main" id="{8550E469-AA02-4342-AD46-F3D45796C17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descr="https://powerpoint.officeapps.live.com/pods/GetClipboardImage.ashx?Id=bdedfe3a-41bc-4950-9661-c83310235b70&amp;DC=PSG3&amp;pkey=bf978207-3fba-4a01-b4ed-f2f97f5763d5&amp;wdwaccluster=PSG3">
            <a:extLst>
              <a:ext uri="{FF2B5EF4-FFF2-40B4-BE49-F238E27FC236}">
                <a16:creationId xmlns:a16="http://schemas.microsoft.com/office/drawing/2014/main" id="{E82E6102-5A86-49F2-B786-CD66F874093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p:nvPr/>
        </p:nvSpPr>
        <p:spPr>
          <a:xfrm>
            <a:off x="623392" y="1340768"/>
            <a:ext cx="11017223" cy="461665"/>
          </a:xfrm>
          <a:prstGeom prst="rect">
            <a:avLst/>
          </a:prstGeom>
        </p:spPr>
        <p:txBody>
          <a:bodyPr wrap="square">
            <a:spAutoFit/>
          </a:bodyPr>
          <a:lstStyle/>
          <a:p>
            <a:r>
              <a:rPr lang="en-US" sz="2400" dirty="0"/>
              <a:t>Listen to the recordings and choose the option that you hear.</a:t>
            </a:r>
          </a:p>
        </p:txBody>
      </p:sp>
      <p:sp>
        <p:nvSpPr>
          <p:cNvPr id="11" name="Content Placeholder 2"/>
          <p:cNvSpPr txBox="1">
            <a:spLocks/>
          </p:cNvSpPr>
          <p:nvPr/>
        </p:nvSpPr>
        <p:spPr>
          <a:xfrm>
            <a:off x="6135137" y="2306489"/>
            <a:ext cx="5599856" cy="4271626"/>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t>(4)	a. great eyes</a:t>
            </a:r>
          </a:p>
          <a:p>
            <a:pPr marL="0" indent="0">
              <a:buFont typeface="Arial" panose="020B0604020202020204" pitchFamily="34" charset="0"/>
              <a:buNone/>
            </a:pPr>
            <a:r>
              <a:rPr lang="en-US" sz="3200" dirty="0"/>
              <a:t>	b. grey ties</a:t>
            </a:r>
          </a:p>
          <a:p>
            <a:pPr marL="0" indent="0">
              <a:lnSpc>
                <a:spcPct val="100000"/>
              </a:lnSpc>
              <a:spcBef>
                <a:spcPts val="0"/>
              </a:spcBef>
              <a:buFont typeface="Arial" panose="020B0604020202020204" pitchFamily="34" charset="0"/>
              <a:buNone/>
            </a:pPr>
            <a:endParaRPr lang="en-US" sz="3200" dirty="0"/>
          </a:p>
          <a:p>
            <a:pPr marL="0" indent="0">
              <a:lnSpc>
                <a:spcPct val="100000"/>
              </a:lnSpc>
              <a:spcBef>
                <a:spcPts val="0"/>
              </a:spcBef>
              <a:buFont typeface="Arial" panose="020B0604020202020204" pitchFamily="34" charset="0"/>
              <a:buNone/>
            </a:pPr>
            <a:r>
              <a:rPr lang="en-US" sz="3200" dirty="0"/>
              <a:t>(5) 	a. It’s old fish.</a:t>
            </a:r>
          </a:p>
          <a:p>
            <a:pPr marL="0" indent="0">
              <a:lnSpc>
                <a:spcPct val="100000"/>
              </a:lnSpc>
              <a:spcBef>
                <a:spcPts val="0"/>
              </a:spcBef>
              <a:buFont typeface="Arial" panose="020B0604020202020204" pitchFamily="34" charset="0"/>
              <a:buNone/>
            </a:pPr>
            <a:r>
              <a:rPr lang="en-US" sz="3200" dirty="0"/>
              <a:t>	b. It sold fish.</a:t>
            </a:r>
          </a:p>
          <a:p>
            <a:pPr marL="0" indent="0">
              <a:buFont typeface="Arial" panose="020B0604020202020204" pitchFamily="34" charset="0"/>
              <a:buNone/>
            </a:pPr>
            <a:endParaRPr lang="en-US" sz="3200" dirty="0"/>
          </a:p>
          <a:p>
            <a:pPr marL="0" indent="0">
              <a:buFont typeface="Arial" panose="020B0604020202020204" pitchFamily="34" charset="0"/>
              <a:buNone/>
            </a:pPr>
            <a:r>
              <a:rPr lang="en-US" sz="3200" dirty="0"/>
              <a:t>(6)	a. find answers</a:t>
            </a:r>
          </a:p>
          <a:p>
            <a:pPr marL="0" indent="0">
              <a:buFont typeface="Arial" panose="020B0604020202020204" pitchFamily="34" charset="0"/>
              <a:buNone/>
            </a:pPr>
            <a:r>
              <a:rPr lang="en-US" sz="3200" dirty="0"/>
              <a:t>	b. fine dancers</a:t>
            </a:r>
          </a:p>
          <a:p>
            <a:pPr marL="0" indent="0">
              <a:buFont typeface="Arial" panose="020B0604020202020204" pitchFamily="34" charset="0"/>
              <a:buNone/>
            </a:pPr>
            <a:endParaRPr lang="en-US" sz="3200" dirty="0"/>
          </a:p>
        </p:txBody>
      </p:sp>
      <p:pic>
        <p:nvPicPr>
          <p:cNvPr id="1026" name="Picture 2" descr="See the source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91272" y="2323728"/>
            <a:ext cx="399479" cy="4572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See the source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62679" y="4293096"/>
            <a:ext cx="399479" cy="4572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See the source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67808" y="5957664"/>
            <a:ext cx="399479" cy="457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See the source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08368" y="2257192"/>
            <a:ext cx="399479" cy="4572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See the source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08107" y="3733800"/>
            <a:ext cx="399479" cy="4572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ee the source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07846" y="5420072"/>
            <a:ext cx="399479"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Lesson 8.1 - 3. Introduction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219182" y="1140061"/>
            <a:ext cx="609600" cy="609600"/>
          </a:xfrm>
          <a:prstGeom prst="rect">
            <a:avLst/>
          </a:prstGeom>
        </p:spPr>
      </p:pic>
      <p:pic>
        <p:nvPicPr>
          <p:cNvPr id="12" name="Picture 6" descr="Book Generic Mixed icon">
            <a:extLst>
              <a:ext uri="{FF2B5EF4-FFF2-40B4-BE49-F238E27FC236}">
                <a16:creationId xmlns:a16="http://schemas.microsoft.com/office/drawing/2014/main" id="{ECDAEBCD-B881-614B-8826-AFB948FF1E2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682571" y="5370547"/>
            <a:ext cx="1228914" cy="1228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86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5"/>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37116" fill="hold"/>
                                        <p:tgtEl>
                                          <p:spTgt spid="5"/>
                                        </p:tgtEl>
                                      </p:cBhvr>
                                    </p:cmd>
                                  </p:childTnLst>
                                </p:cTn>
                              </p:par>
                            </p:childTnLst>
                          </p:cTn>
                        </p:par>
                      </p:childTnLst>
                    </p:cTn>
                  </p:par>
                </p:childTnLst>
              </p:cTn>
              <p:nextCondLst>
                <p:cond evt="onClick" delay="0">
                  <p:tgtEl>
                    <p:spTgt spid="5"/>
                  </p:tgtEl>
                </p:cond>
              </p:nextCondLst>
            </p:seq>
            <p:audio>
              <p:cMediaNode vol="80000">
                <p:cTn id="32"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3"/>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Connected speech</a:t>
              </a:r>
            </a:p>
            <a:p>
              <a:pPr algn="ctr"/>
              <a:r>
                <a:rPr lang="en-US" sz="6000" dirty="0">
                  <a:solidFill>
                    <a:srgbClr val="002060"/>
                  </a:solidFill>
                  <a:latin typeface="Calibri "/>
                </a:rPr>
                <a:t>(Consonant to consonant)</a:t>
              </a:r>
              <a:endParaRPr lang="en-US" sz="5400" dirty="0">
                <a:solidFill>
                  <a:srgbClr val="002060"/>
                </a:solidFill>
                <a:latin typeface="Calibri "/>
              </a:endParaRPr>
            </a:p>
          </p:txBody>
        </p:sp>
      </p:grpSp>
      <p:pic>
        <p:nvPicPr>
          <p:cNvPr id="5" name="Picture 5" descr="UoN_Primary_Logo_RG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6146" name="Picture 2" descr="Copywriting Icons - Download Free Vector Icons | Noun Projec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76520" y="5447332"/>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3356765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2567608" y="279799"/>
            <a:ext cx="7956376" cy="556731"/>
            <a:chOff x="103092947" y="106166693"/>
            <a:chExt cx="6633628" cy="556411"/>
          </a:xfrm>
        </p:grpSpPr>
        <p:sp>
          <p:nvSpPr>
            <p:cNvPr id="6" name="Text Box 3"/>
            <p:cNvSpPr txBox="1">
              <a:spLocks noChangeArrowheads="1"/>
            </p:cNvSpPr>
            <p:nvPr/>
          </p:nvSpPr>
          <p:spPr bwMode="auto">
            <a:xfrm>
              <a:off x="103121219" y="106166693"/>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Connected speech:</a:t>
              </a:r>
              <a:r>
                <a:rPr lang="en-GB" altLang="en-US" sz="2400" dirty="0">
                  <a:solidFill>
                    <a:srgbClr val="000000"/>
                  </a:solidFill>
                  <a:latin typeface="Verdana" panose="020B0604030504040204" pitchFamily="34" charset="0"/>
                </a:rPr>
                <a:t> Consonant to consonant (1)</a:t>
              </a:r>
              <a:endParaRPr lang="en-US" altLang="en-US" sz="2800" dirty="0">
                <a:latin typeface="Arial" panose="020B0604020202020204" pitchFamily="34" charset="0"/>
              </a:endParaRPr>
            </a:p>
          </p:txBody>
        </p:sp>
        <p:sp>
          <p:nvSpPr>
            <p:cNvPr id="7"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8" name="Picture 5" descr="UoN_Primary_Logo_RG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9" name="AutoShape 6" descr="https://powerpoint.officeapps.live.com/pods/GetClipboardImage.ashx?Id=bdedfe3a-41bc-4950-9661-c83310235b70&amp;DC=PSG3&amp;pkey=bf978207-3fba-4a01-b4ed-f2f97f5763d5&amp;wdwaccluster=PSG3">
            <a:extLst>
              <a:ext uri="{FF2B5EF4-FFF2-40B4-BE49-F238E27FC236}">
                <a16:creationId xmlns:a16="http://schemas.microsoft.com/office/drawing/2014/main" id="{8550E469-AA02-4342-AD46-F3D45796C17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descr="https://powerpoint.officeapps.live.com/pods/GetClipboardImage.ashx?Id=bdedfe3a-41bc-4950-9661-c83310235b70&amp;DC=PSG3&amp;pkey=bf978207-3fba-4a01-b4ed-f2f97f5763d5&amp;wdwaccluster=PSG3">
            <a:extLst>
              <a:ext uri="{FF2B5EF4-FFF2-40B4-BE49-F238E27FC236}">
                <a16:creationId xmlns:a16="http://schemas.microsoft.com/office/drawing/2014/main" id="{E82E6102-5A86-49F2-B786-CD66F874093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
          <p:cNvSpPr/>
          <p:nvPr/>
        </p:nvSpPr>
        <p:spPr>
          <a:xfrm>
            <a:off x="650813" y="1352624"/>
            <a:ext cx="11195173" cy="1569660"/>
          </a:xfrm>
          <a:prstGeom prst="rect">
            <a:avLst/>
          </a:prstGeom>
        </p:spPr>
        <p:txBody>
          <a:bodyPr wrap="square">
            <a:spAutoFit/>
          </a:bodyPr>
          <a:lstStyle/>
          <a:p>
            <a:r>
              <a:rPr lang="en-US" sz="2400" dirty="0"/>
              <a:t>Listen to the sentences below pronounced in two different ways. The first is the ‘dictionary’ way and the second is the ‘natural’ (connected speech) way.</a:t>
            </a:r>
          </a:p>
          <a:p>
            <a:endParaRPr lang="en-US" sz="2400" dirty="0"/>
          </a:p>
          <a:p>
            <a:r>
              <a:rPr lang="en-US" sz="2400"/>
              <a:t>Compare how the </a:t>
            </a:r>
            <a:r>
              <a:rPr lang="en-US" sz="2400" dirty="0"/>
              <a:t>underlined words are pronounced. </a:t>
            </a:r>
            <a:endParaRPr lang="en-US" sz="2400" b="1" dirty="0"/>
          </a:p>
        </p:txBody>
      </p:sp>
      <p:sp>
        <p:nvSpPr>
          <p:cNvPr id="2" name="Rectangle 1"/>
          <p:cNvSpPr/>
          <p:nvPr/>
        </p:nvSpPr>
        <p:spPr>
          <a:xfrm>
            <a:off x="1047983" y="3403140"/>
            <a:ext cx="10096034" cy="2862322"/>
          </a:xfrm>
          <a:prstGeom prst="rect">
            <a:avLst/>
          </a:prstGeom>
        </p:spPr>
        <p:txBody>
          <a:bodyPr wrap="none">
            <a:spAutoFit/>
          </a:bodyPr>
          <a:lstStyle/>
          <a:p>
            <a:pPr marL="742950" indent="-742950">
              <a:buFont typeface="+mj-lt"/>
              <a:buAutoNum type="arabicPeriod"/>
            </a:pPr>
            <a:r>
              <a:rPr lang="en-US" sz="3600" dirty="0">
                <a:solidFill>
                  <a:srgbClr val="0070C0"/>
                </a:solidFill>
              </a:rPr>
              <a:t>This is </a:t>
            </a:r>
            <a:r>
              <a:rPr lang="en-US" sz="3600" u="sng" dirty="0">
                <a:solidFill>
                  <a:srgbClr val="0070C0"/>
                </a:solidFill>
              </a:rPr>
              <a:t>relevant to</a:t>
            </a:r>
            <a:r>
              <a:rPr lang="en-US" sz="3600" dirty="0">
                <a:solidFill>
                  <a:srgbClr val="0070C0"/>
                </a:solidFill>
              </a:rPr>
              <a:t> many people.</a:t>
            </a:r>
          </a:p>
          <a:p>
            <a:pPr marL="742950" indent="-742950">
              <a:buFont typeface="+mj-lt"/>
              <a:buAutoNum type="arabicPeriod"/>
            </a:pPr>
            <a:endParaRPr lang="en-US" sz="3600" i="1" dirty="0">
              <a:solidFill>
                <a:srgbClr val="0070C0"/>
              </a:solidFill>
            </a:endParaRPr>
          </a:p>
          <a:p>
            <a:pPr marL="742950" indent="-742950">
              <a:buFont typeface="+mj-lt"/>
              <a:buAutoNum type="arabicPeriod"/>
            </a:pPr>
            <a:r>
              <a:rPr lang="en-US" sz="3600" dirty="0">
                <a:solidFill>
                  <a:srgbClr val="0070C0"/>
                </a:solidFill>
              </a:rPr>
              <a:t>This is an example of </a:t>
            </a:r>
            <a:r>
              <a:rPr lang="en-US" sz="3600" u="sng" dirty="0">
                <a:solidFill>
                  <a:srgbClr val="0070C0"/>
                </a:solidFill>
              </a:rPr>
              <a:t>unstructured data</a:t>
            </a:r>
            <a:r>
              <a:rPr lang="en-US" sz="3600" dirty="0">
                <a:solidFill>
                  <a:srgbClr val="0070C0"/>
                </a:solidFill>
              </a:rPr>
              <a:t>.</a:t>
            </a:r>
          </a:p>
          <a:p>
            <a:pPr marL="742950" indent="-742950">
              <a:buFont typeface="+mj-lt"/>
              <a:buAutoNum type="arabicPeriod"/>
            </a:pPr>
            <a:endParaRPr lang="en-US" sz="3600" dirty="0">
              <a:solidFill>
                <a:srgbClr val="0070C0"/>
              </a:solidFill>
            </a:endParaRPr>
          </a:p>
          <a:p>
            <a:pPr marL="742950" indent="-742950">
              <a:buFont typeface="+mj-lt"/>
              <a:buAutoNum type="arabicPeriod"/>
            </a:pPr>
            <a:r>
              <a:rPr lang="en-US" sz="3600" dirty="0">
                <a:solidFill>
                  <a:srgbClr val="0070C0"/>
                </a:solidFill>
              </a:rPr>
              <a:t>English is one of the most </a:t>
            </a:r>
            <a:r>
              <a:rPr lang="en-US" sz="3600" u="sng" dirty="0">
                <a:solidFill>
                  <a:srgbClr val="0070C0"/>
                </a:solidFill>
              </a:rPr>
              <a:t>influential languages</a:t>
            </a:r>
            <a:r>
              <a:rPr lang="en-US" sz="3600" dirty="0">
                <a:solidFill>
                  <a:srgbClr val="0070C0"/>
                </a:solidFill>
              </a:rPr>
              <a:t>. </a:t>
            </a:r>
            <a:endParaRPr lang="en-GB" sz="3600" dirty="0">
              <a:solidFill>
                <a:srgbClr val="0070C0"/>
              </a:solidFill>
            </a:endParaRPr>
          </a:p>
        </p:txBody>
      </p:sp>
      <p:pic>
        <p:nvPicPr>
          <p:cNvPr id="3" name="Lesson 8.1 - 4. Consonant to consonant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14382" y="2667000"/>
            <a:ext cx="609600" cy="609600"/>
          </a:xfrm>
          <a:prstGeom prst="rect">
            <a:avLst/>
          </a:prstGeom>
        </p:spPr>
      </p:pic>
      <p:pic>
        <p:nvPicPr>
          <p:cNvPr id="5" name="Picture 6" descr="Book Generic Mixed icon">
            <a:extLst>
              <a:ext uri="{FF2B5EF4-FFF2-40B4-BE49-F238E27FC236}">
                <a16:creationId xmlns:a16="http://schemas.microsoft.com/office/drawing/2014/main" id="{0306B4C1-90BD-C1DF-16BA-A344997131F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789901" y="383851"/>
            <a:ext cx="1228914" cy="1228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1334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084"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2567608" y="279799"/>
            <a:ext cx="7956376" cy="556731"/>
            <a:chOff x="103092947" y="106166693"/>
            <a:chExt cx="6633628" cy="556411"/>
          </a:xfrm>
        </p:grpSpPr>
        <p:sp>
          <p:nvSpPr>
            <p:cNvPr id="6" name="Text Box 3"/>
            <p:cNvSpPr txBox="1">
              <a:spLocks noChangeArrowheads="1"/>
            </p:cNvSpPr>
            <p:nvPr/>
          </p:nvSpPr>
          <p:spPr bwMode="auto">
            <a:xfrm>
              <a:off x="103121219" y="106166693"/>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Connected speech:</a:t>
              </a:r>
              <a:r>
                <a:rPr lang="en-GB" altLang="en-US" sz="2400" dirty="0">
                  <a:solidFill>
                    <a:srgbClr val="000000"/>
                  </a:solidFill>
                  <a:latin typeface="Verdana" panose="020B0604030504040204" pitchFamily="34" charset="0"/>
                </a:rPr>
                <a:t> Consonant to consonant</a:t>
              </a:r>
              <a:endParaRPr lang="en-US" altLang="en-US" sz="2800" dirty="0">
                <a:latin typeface="Arial" panose="020B0604020202020204" pitchFamily="34" charset="0"/>
              </a:endParaRPr>
            </a:p>
          </p:txBody>
        </p:sp>
        <p:sp>
          <p:nvSpPr>
            <p:cNvPr id="7"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8"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9" name="AutoShape 6" descr="https://powerpoint.officeapps.live.com/pods/GetClipboardImage.ashx?Id=bdedfe3a-41bc-4950-9661-c83310235b70&amp;DC=PSG3&amp;pkey=bf978207-3fba-4a01-b4ed-f2f97f5763d5&amp;wdwaccluster=PSG3">
            <a:extLst>
              <a:ext uri="{FF2B5EF4-FFF2-40B4-BE49-F238E27FC236}">
                <a16:creationId xmlns:a16="http://schemas.microsoft.com/office/drawing/2014/main" id="{8550E469-AA02-4342-AD46-F3D45796C17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descr="https://powerpoint.officeapps.live.com/pods/GetClipboardImage.ashx?Id=bdedfe3a-41bc-4950-9661-c83310235b70&amp;DC=PSG3&amp;pkey=bf978207-3fba-4a01-b4ed-f2f97f5763d5&amp;wdwaccluster=PSG3">
            <a:extLst>
              <a:ext uri="{FF2B5EF4-FFF2-40B4-BE49-F238E27FC236}">
                <a16:creationId xmlns:a16="http://schemas.microsoft.com/office/drawing/2014/main" id="{E82E6102-5A86-49F2-B786-CD66F874093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Content Placeholder 2"/>
          <p:cNvSpPr txBox="1">
            <a:spLocks/>
          </p:cNvSpPr>
          <p:nvPr/>
        </p:nvSpPr>
        <p:spPr>
          <a:xfrm>
            <a:off x="335364" y="1205813"/>
            <a:ext cx="11233239" cy="5247523"/>
          </a:xfrm>
          <a:prstGeom prst="rect">
            <a:avLst/>
          </a:prstGeom>
          <a:solidFill>
            <a:srgbClr val="C7EBE2"/>
          </a:solidFill>
          <a:ln>
            <a:solidFill>
              <a:schemeClr val="tx1"/>
            </a:solidFill>
            <a:prstDash val="dash"/>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400" b="1" dirty="0"/>
              <a:t>Missing sounds</a:t>
            </a:r>
            <a:endParaRPr lang="en-US" sz="2400" dirty="0"/>
          </a:p>
          <a:p>
            <a:pPr marL="0" indent="0">
              <a:lnSpc>
                <a:spcPct val="100000"/>
              </a:lnSpc>
              <a:buNone/>
            </a:pPr>
            <a:r>
              <a:rPr lang="en-US" sz="2400" dirty="0"/>
              <a:t>When a word ends in a consonant, and the next word starts with the same consonant, the final consonant in the first word may go </a:t>
            </a:r>
            <a:r>
              <a:rPr lang="en-US" sz="2400" b="1" dirty="0"/>
              <a:t>missing</a:t>
            </a:r>
            <a:r>
              <a:rPr lang="en-US" sz="2400" dirty="0"/>
              <a:t>. </a:t>
            </a:r>
          </a:p>
          <a:p>
            <a:pPr marL="0" indent="0">
              <a:buNone/>
            </a:pPr>
            <a:endParaRPr lang="en-US" sz="2400" dirty="0"/>
          </a:p>
          <a:p>
            <a:pPr marL="0" indent="0">
              <a:lnSpc>
                <a:spcPct val="100000"/>
              </a:lnSpc>
              <a:spcBef>
                <a:spcPts val="0"/>
              </a:spcBef>
              <a:buNone/>
            </a:pPr>
            <a:r>
              <a:rPr lang="en-US" sz="2400" dirty="0"/>
              <a:t>	</a:t>
            </a:r>
            <a:r>
              <a:rPr lang="en-US" sz="2400" dirty="0">
                <a:solidFill>
                  <a:srgbClr val="0070C0"/>
                </a:solidFill>
              </a:rPr>
              <a:t>e.g. 	</a:t>
            </a:r>
            <a:r>
              <a:rPr lang="en-US" i="1" dirty="0">
                <a:solidFill>
                  <a:srgbClr val="0070C0"/>
                </a:solidFill>
              </a:rPr>
              <a:t>This is relevan</a:t>
            </a:r>
            <a:r>
              <a:rPr lang="en-US" b="1" i="1" u="sng" dirty="0">
                <a:solidFill>
                  <a:srgbClr val="002060"/>
                </a:solidFill>
              </a:rPr>
              <a:t>t t</a:t>
            </a:r>
            <a:r>
              <a:rPr lang="en-US" i="1" dirty="0">
                <a:solidFill>
                  <a:srgbClr val="0070C0"/>
                </a:solidFill>
              </a:rPr>
              <a:t>o many people. </a:t>
            </a:r>
          </a:p>
          <a:p>
            <a:pPr marL="0" indent="0">
              <a:lnSpc>
                <a:spcPct val="100000"/>
              </a:lnSpc>
              <a:spcBef>
                <a:spcPts val="0"/>
              </a:spcBef>
              <a:buNone/>
            </a:pPr>
            <a:endParaRPr lang="en-US" i="1" dirty="0">
              <a:solidFill>
                <a:srgbClr val="0070C0"/>
              </a:solidFill>
            </a:endParaRPr>
          </a:p>
          <a:p>
            <a:pPr marL="0" indent="0">
              <a:lnSpc>
                <a:spcPct val="100000"/>
              </a:lnSpc>
              <a:spcBef>
                <a:spcPts val="0"/>
              </a:spcBef>
              <a:buNone/>
            </a:pPr>
            <a:r>
              <a:rPr lang="en-US" i="1" dirty="0">
                <a:solidFill>
                  <a:srgbClr val="0070C0"/>
                </a:solidFill>
              </a:rPr>
              <a:t>		This is an example of unstructure</a:t>
            </a:r>
            <a:r>
              <a:rPr lang="en-US" b="1" i="1" u="sng" dirty="0">
                <a:solidFill>
                  <a:srgbClr val="002060"/>
                </a:solidFill>
              </a:rPr>
              <a:t>d d</a:t>
            </a:r>
            <a:r>
              <a:rPr lang="en-US" i="1" dirty="0">
                <a:solidFill>
                  <a:srgbClr val="0070C0"/>
                </a:solidFill>
              </a:rPr>
              <a:t>ata.</a:t>
            </a:r>
          </a:p>
          <a:p>
            <a:pPr marL="0" indent="0">
              <a:lnSpc>
                <a:spcPct val="100000"/>
              </a:lnSpc>
              <a:spcBef>
                <a:spcPts val="0"/>
              </a:spcBef>
              <a:buNone/>
            </a:pPr>
            <a:endParaRPr lang="en-US" i="1" dirty="0">
              <a:solidFill>
                <a:srgbClr val="0070C0"/>
              </a:solidFill>
            </a:endParaRPr>
          </a:p>
          <a:p>
            <a:pPr marL="0" indent="0">
              <a:lnSpc>
                <a:spcPct val="100000"/>
              </a:lnSpc>
              <a:spcBef>
                <a:spcPts val="0"/>
              </a:spcBef>
              <a:buNone/>
            </a:pPr>
            <a:r>
              <a:rPr lang="en-US" i="1" dirty="0">
                <a:solidFill>
                  <a:srgbClr val="0070C0"/>
                </a:solidFill>
              </a:rPr>
              <a:t>		English is one of the most influentia</a:t>
            </a:r>
            <a:r>
              <a:rPr lang="en-US" b="1" i="1" u="sng" dirty="0">
                <a:solidFill>
                  <a:srgbClr val="002060"/>
                </a:solidFill>
              </a:rPr>
              <a:t>l l</a:t>
            </a:r>
            <a:r>
              <a:rPr lang="en-US" i="1" dirty="0">
                <a:solidFill>
                  <a:srgbClr val="0070C0"/>
                </a:solidFill>
              </a:rPr>
              <a:t>anguages. 	</a:t>
            </a:r>
            <a:r>
              <a:rPr lang="en-US" sz="2400" i="1" dirty="0">
                <a:solidFill>
                  <a:srgbClr val="0070C0"/>
                </a:solidFill>
              </a:rPr>
              <a:t>		</a:t>
            </a:r>
            <a:endParaRPr lang="en-US" sz="2400" dirty="0"/>
          </a:p>
        </p:txBody>
      </p:sp>
      <p:sp>
        <p:nvSpPr>
          <p:cNvPr id="2" name="TextBox 1"/>
          <p:cNvSpPr txBox="1"/>
          <p:nvPr/>
        </p:nvSpPr>
        <p:spPr>
          <a:xfrm>
            <a:off x="4151784" y="2996952"/>
            <a:ext cx="288032" cy="707886"/>
          </a:xfrm>
          <a:prstGeom prst="rect">
            <a:avLst/>
          </a:prstGeom>
          <a:noFill/>
        </p:spPr>
        <p:txBody>
          <a:bodyPr wrap="square" rtlCol="0">
            <a:spAutoFit/>
          </a:bodyPr>
          <a:lstStyle/>
          <a:p>
            <a:r>
              <a:rPr lang="en-US" sz="4000" dirty="0">
                <a:latin typeface="+mj-lt"/>
              </a:rPr>
              <a:t>X</a:t>
            </a:r>
            <a:endParaRPr lang="en-GB" sz="4000" dirty="0">
              <a:latin typeface="+mj-lt"/>
            </a:endParaRPr>
          </a:p>
        </p:txBody>
      </p:sp>
      <p:sp>
        <p:nvSpPr>
          <p:cNvPr id="15" name="TextBox 14"/>
          <p:cNvSpPr txBox="1"/>
          <p:nvPr/>
        </p:nvSpPr>
        <p:spPr>
          <a:xfrm>
            <a:off x="6888088" y="3829574"/>
            <a:ext cx="288032" cy="707886"/>
          </a:xfrm>
          <a:prstGeom prst="rect">
            <a:avLst/>
          </a:prstGeom>
          <a:noFill/>
        </p:spPr>
        <p:txBody>
          <a:bodyPr wrap="square" rtlCol="0">
            <a:spAutoFit/>
          </a:bodyPr>
          <a:lstStyle/>
          <a:p>
            <a:r>
              <a:rPr lang="en-US" sz="4000" dirty="0">
                <a:latin typeface="+mj-lt"/>
              </a:rPr>
              <a:t>X</a:t>
            </a:r>
            <a:endParaRPr lang="en-GB" sz="4000" dirty="0">
              <a:latin typeface="+mj-lt"/>
            </a:endParaRPr>
          </a:p>
        </p:txBody>
      </p:sp>
      <p:sp>
        <p:nvSpPr>
          <p:cNvPr id="16" name="TextBox 15"/>
          <p:cNvSpPr txBox="1"/>
          <p:nvPr/>
        </p:nvSpPr>
        <p:spPr>
          <a:xfrm>
            <a:off x="7176120" y="4653136"/>
            <a:ext cx="216024" cy="707886"/>
          </a:xfrm>
          <a:prstGeom prst="rect">
            <a:avLst/>
          </a:prstGeom>
          <a:noFill/>
        </p:spPr>
        <p:txBody>
          <a:bodyPr wrap="square" rtlCol="0">
            <a:spAutoFit/>
          </a:bodyPr>
          <a:lstStyle/>
          <a:p>
            <a:r>
              <a:rPr lang="en-US" sz="4000" dirty="0">
                <a:latin typeface="+mj-lt"/>
              </a:rPr>
              <a:t>X</a:t>
            </a:r>
            <a:endParaRPr lang="en-GB" sz="4000" dirty="0">
              <a:latin typeface="+mj-lt"/>
            </a:endParaRPr>
          </a:p>
        </p:txBody>
      </p:sp>
    </p:spTree>
    <p:extLst>
      <p:ext uri="{BB962C8B-B14F-4D97-AF65-F5344CB8AC3E}">
        <p14:creationId xmlns:p14="http://schemas.microsoft.com/office/powerpoint/2010/main" val="690795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299732" y="2516680"/>
            <a:ext cx="2191810" cy="3108543"/>
          </a:xfrm>
          <a:prstGeom prst="rect">
            <a:avLst/>
          </a:prstGeom>
          <a:solidFill>
            <a:srgbClr val="FFFFD1"/>
          </a:solidFill>
          <a:ln>
            <a:solidFill>
              <a:schemeClr val="tx1"/>
            </a:solidFill>
            <a:prstDash val="dashDot"/>
          </a:ln>
        </p:spPr>
        <p:txBody>
          <a:bodyPr wrap="square">
            <a:spAutoFit/>
          </a:bodyPr>
          <a:lstStyle/>
          <a:p>
            <a:pPr eaLnBrk="0" fontAlgn="base" hangingPunct="0">
              <a:spcBef>
                <a:spcPct val="0"/>
              </a:spcBef>
              <a:spcAft>
                <a:spcPct val="0"/>
              </a:spcAft>
            </a:pPr>
            <a:r>
              <a:rPr lang="en-US" altLang="en-US" sz="2800" dirty="0"/>
              <a:t>a. value</a:t>
            </a:r>
          </a:p>
          <a:p>
            <a:pPr eaLnBrk="0" fontAlgn="base" hangingPunct="0">
              <a:spcBef>
                <a:spcPct val="0"/>
              </a:spcBef>
              <a:spcAft>
                <a:spcPct val="0"/>
              </a:spcAft>
            </a:pPr>
            <a:r>
              <a:rPr lang="en-US" altLang="en-US" sz="2800" dirty="0"/>
              <a:t>b. lifestyle</a:t>
            </a:r>
          </a:p>
          <a:p>
            <a:pPr eaLnBrk="0" fontAlgn="base" hangingPunct="0">
              <a:spcBef>
                <a:spcPct val="0"/>
              </a:spcBef>
              <a:spcAft>
                <a:spcPct val="0"/>
              </a:spcAft>
            </a:pPr>
            <a:r>
              <a:rPr lang="en-GB" altLang="en-US" sz="2800" dirty="0"/>
              <a:t>c. talent</a:t>
            </a:r>
          </a:p>
          <a:p>
            <a:pPr eaLnBrk="0" fontAlgn="base" hangingPunct="0">
              <a:spcBef>
                <a:spcPct val="0"/>
              </a:spcBef>
              <a:spcAft>
                <a:spcPct val="0"/>
              </a:spcAft>
            </a:pPr>
            <a:r>
              <a:rPr lang="en-US" altLang="en-US" sz="2800" dirty="0"/>
              <a:t>d. language</a:t>
            </a:r>
          </a:p>
          <a:p>
            <a:pPr eaLnBrk="0" fontAlgn="base" hangingPunct="0">
              <a:spcBef>
                <a:spcPct val="0"/>
              </a:spcBef>
              <a:spcAft>
                <a:spcPct val="0"/>
              </a:spcAft>
            </a:pPr>
            <a:r>
              <a:rPr lang="en-US" altLang="en-US" sz="2800" dirty="0"/>
              <a:t>e. data</a:t>
            </a:r>
          </a:p>
          <a:p>
            <a:pPr eaLnBrk="0" fontAlgn="base" hangingPunct="0">
              <a:spcBef>
                <a:spcPct val="0"/>
              </a:spcBef>
              <a:spcAft>
                <a:spcPct val="0"/>
              </a:spcAft>
            </a:pPr>
            <a:r>
              <a:rPr lang="en-US" altLang="en-US" sz="2800" dirty="0"/>
              <a:t>f. disorder</a:t>
            </a:r>
          </a:p>
          <a:p>
            <a:pPr eaLnBrk="0" fontAlgn="base" hangingPunct="0">
              <a:spcBef>
                <a:spcPct val="0"/>
              </a:spcBef>
              <a:spcAft>
                <a:spcPct val="0"/>
              </a:spcAft>
            </a:pPr>
            <a:r>
              <a:rPr lang="en-US" altLang="en-US" sz="2800" dirty="0"/>
              <a:t>g. damage</a:t>
            </a:r>
          </a:p>
        </p:txBody>
      </p:sp>
      <p:sp>
        <p:nvSpPr>
          <p:cNvPr id="3" name="Content Placeholder 2"/>
          <p:cNvSpPr>
            <a:spLocks noGrp="1"/>
          </p:cNvSpPr>
          <p:nvPr>
            <p:ph idx="1"/>
          </p:nvPr>
        </p:nvSpPr>
        <p:spPr>
          <a:xfrm>
            <a:off x="551384" y="1340768"/>
            <a:ext cx="6408712" cy="1143647"/>
          </a:xfrm>
          <a:noFill/>
        </p:spPr>
        <p:txBody>
          <a:bodyPr>
            <a:noAutofit/>
          </a:bodyPr>
          <a:lstStyle/>
          <a:p>
            <a:pPr marL="0" indent="0">
              <a:buNone/>
            </a:pPr>
            <a:r>
              <a:rPr lang="en-US" sz="2400" dirty="0"/>
              <a:t>Match the words on the left to the ones on the right to create phrases that contain </a:t>
            </a:r>
            <a:r>
              <a:rPr lang="en-US" sz="2400" b="1" dirty="0"/>
              <a:t>missing sounds.</a:t>
            </a:r>
            <a:endParaRPr lang="en-US" sz="2400" dirty="0"/>
          </a:p>
        </p:txBody>
      </p:sp>
      <p:grpSp>
        <p:nvGrpSpPr>
          <p:cNvPr id="4" name="Group 2"/>
          <p:cNvGrpSpPr>
            <a:grpSpLocks/>
          </p:cNvGrpSpPr>
          <p:nvPr/>
        </p:nvGrpSpPr>
        <p:grpSpPr bwMode="auto">
          <a:xfrm>
            <a:off x="2567608" y="279885"/>
            <a:ext cx="7956376" cy="556827"/>
            <a:chOff x="103092947" y="106166598"/>
            <a:chExt cx="6633628" cy="556506"/>
          </a:xfrm>
        </p:grpSpPr>
        <p:sp>
          <p:nvSpPr>
            <p:cNvPr id="6"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Connected speech:</a:t>
              </a:r>
              <a:r>
                <a:rPr lang="en-GB" altLang="en-US" sz="2400" dirty="0">
                  <a:solidFill>
                    <a:srgbClr val="000000"/>
                  </a:solidFill>
                  <a:latin typeface="Verdana" panose="020B0604030504040204" pitchFamily="34" charset="0"/>
                </a:rPr>
                <a:t> Consonant to consonant</a:t>
              </a:r>
              <a:endParaRPr lang="en-US" altLang="en-US" sz="2800" dirty="0">
                <a:latin typeface="Arial" panose="020B0604020202020204" pitchFamily="34" charset="0"/>
              </a:endParaRPr>
            </a:p>
          </p:txBody>
        </p:sp>
        <p:sp>
          <p:nvSpPr>
            <p:cNvPr id="7"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8"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1" name="Rectangle 10"/>
          <p:cNvSpPr/>
          <p:nvPr/>
        </p:nvSpPr>
        <p:spPr>
          <a:xfrm>
            <a:off x="551384" y="2516680"/>
            <a:ext cx="3552056" cy="3108543"/>
          </a:xfrm>
          <a:prstGeom prst="rect">
            <a:avLst/>
          </a:prstGeom>
          <a:solidFill>
            <a:srgbClr val="FFFFD1"/>
          </a:solidFill>
          <a:ln>
            <a:solidFill>
              <a:schemeClr val="tx1"/>
            </a:solidFill>
            <a:prstDash val="dashDot"/>
          </a:ln>
        </p:spPr>
        <p:txBody>
          <a:bodyPr wrap="square">
            <a:spAutoFit/>
          </a:bodyPr>
          <a:lstStyle/>
          <a:p>
            <a:pPr eaLnBrk="0" fontAlgn="base" hangingPunct="0">
              <a:spcBef>
                <a:spcPct val="0"/>
              </a:spcBef>
              <a:spcAft>
                <a:spcPct val="0"/>
              </a:spcAft>
            </a:pPr>
            <a:r>
              <a:rPr lang="en-GB" altLang="en-US" sz="2800" dirty="0"/>
              <a:t>1. innate</a:t>
            </a:r>
          </a:p>
          <a:p>
            <a:pPr eaLnBrk="0" fontAlgn="base" hangingPunct="0">
              <a:spcBef>
                <a:spcPct val="0"/>
              </a:spcBef>
              <a:spcAft>
                <a:spcPct val="0"/>
              </a:spcAft>
            </a:pPr>
            <a:r>
              <a:rPr lang="en-US" altLang="en-US" sz="2800" dirty="0"/>
              <a:t>2. outdated</a:t>
            </a:r>
          </a:p>
          <a:p>
            <a:pPr eaLnBrk="0" fontAlgn="base" hangingPunct="0">
              <a:spcBef>
                <a:spcPct val="0"/>
              </a:spcBef>
              <a:spcAft>
                <a:spcPct val="0"/>
              </a:spcAft>
            </a:pPr>
            <a:r>
              <a:rPr lang="en-US" altLang="en-US" sz="2800" dirty="0"/>
              <a:t>3. interactional</a:t>
            </a:r>
          </a:p>
          <a:p>
            <a:pPr eaLnBrk="0" fontAlgn="base" hangingPunct="0">
              <a:spcBef>
                <a:spcPct val="0"/>
              </a:spcBef>
              <a:spcAft>
                <a:spcPct val="0"/>
              </a:spcAft>
            </a:pPr>
            <a:r>
              <a:rPr lang="en-US" altLang="en-US" sz="2800" dirty="0"/>
              <a:t>4. widespread</a:t>
            </a:r>
          </a:p>
          <a:p>
            <a:pPr eaLnBrk="0" fontAlgn="base" hangingPunct="0">
              <a:spcBef>
                <a:spcPct val="0"/>
              </a:spcBef>
              <a:spcAft>
                <a:spcPct val="0"/>
              </a:spcAft>
            </a:pPr>
            <a:r>
              <a:rPr lang="en-US" altLang="en-US" sz="2800" dirty="0"/>
              <a:t>5. cognitive</a:t>
            </a:r>
          </a:p>
          <a:p>
            <a:pPr eaLnBrk="0" fontAlgn="base" hangingPunct="0">
              <a:spcBef>
                <a:spcPct val="0"/>
              </a:spcBef>
              <a:spcAft>
                <a:spcPct val="0"/>
              </a:spcAft>
            </a:pPr>
            <a:r>
              <a:rPr lang="en-US" altLang="en-US" sz="2800" dirty="0"/>
              <a:t>6. detrimental</a:t>
            </a:r>
          </a:p>
          <a:p>
            <a:pPr eaLnBrk="0" fontAlgn="base" hangingPunct="0">
              <a:spcBef>
                <a:spcPct val="0"/>
              </a:spcBef>
              <a:spcAft>
                <a:spcPct val="0"/>
              </a:spcAft>
            </a:pPr>
            <a:r>
              <a:rPr lang="en-US" altLang="en-US" sz="2800" dirty="0"/>
              <a:t>7. mood</a:t>
            </a:r>
          </a:p>
        </p:txBody>
      </p:sp>
      <p:sp>
        <p:nvSpPr>
          <p:cNvPr id="15" name="Rectangle 14"/>
          <p:cNvSpPr/>
          <p:nvPr/>
        </p:nvSpPr>
        <p:spPr>
          <a:xfrm>
            <a:off x="7206686" y="1140462"/>
            <a:ext cx="4721962" cy="5262979"/>
          </a:xfrm>
          <a:prstGeom prst="rect">
            <a:avLst/>
          </a:prstGeom>
          <a:noFill/>
          <a:ln>
            <a:solidFill>
              <a:srgbClr val="C00000"/>
            </a:solidFill>
            <a:prstDash val="dashDot"/>
          </a:ln>
        </p:spPr>
        <p:txBody>
          <a:bodyPr wrap="square">
            <a:spAutoFit/>
          </a:bodyPr>
          <a:lstStyle/>
          <a:p>
            <a:pPr eaLnBrk="0" fontAlgn="base" hangingPunct="0">
              <a:lnSpc>
                <a:spcPct val="150000"/>
              </a:lnSpc>
              <a:spcBef>
                <a:spcPct val="0"/>
              </a:spcBef>
              <a:spcAft>
                <a:spcPct val="0"/>
              </a:spcAft>
            </a:pPr>
            <a:r>
              <a:rPr lang="en-GB" altLang="en-US" sz="3200" dirty="0"/>
              <a:t>1. inna</a:t>
            </a:r>
            <a:r>
              <a:rPr lang="en-GB" altLang="en-US" sz="3200" b="1" u="sng" dirty="0">
                <a:solidFill>
                  <a:srgbClr val="0070C0"/>
                </a:solidFill>
              </a:rPr>
              <a:t>te t</a:t>
            </a:r>
            <a:r>
              <a:rPr lang="en-GB" altLang="en-US" sz="3200" dirty="0"/>
              <a:t>alent</a:t>
            </a:r>
          </a:p>
          <a:p>
            <a:pPr eaLnBrk="0" fontAlgn="base" hangingPunct="0">
              <a:lnSpc>
                <a:spcPct val="150000"/>
              </a:lnSpc>
              <a:spcBef>
                <a:spcPct val="0"/>
              </a:spcBef>
              <a:spcAft>
                <a:spcPct val="0"/>
              </a:spcAft>
            </a:pPr>
            <a:r>
              <a:rPr lang="en-US" altLang="en-US" sz="3200" dirty="0"/>
              <a:t>2. outdate</a:t>
            </a:r>
            <a:r>
              <a:rPr lang="en-US" altLang="en-US" sz="3200" b="1" u="sng" dirty="0">
                <a:solidFill>
                  <a:srgbClr val="0070C0"/>
                </a:solidFill>
              </a:rPr>
              <a:t>d d</a:t>
            </a:r>
            <a:r>
              <a:rPr lang="en-US" altLang="en-US" sz="3200" dirty="0"/>
              <a:t>ata</a:t>
            </a:r>
          </a:p>
          <a:p>
            <a:pPr eaLnBrk="0" fontAlgn="base" hangingPunct="0">
              <a:lnSpc>
                <a:spcPct val="150000"/>
              </a:lnSpc>
              <a:spcBef>
                <a:spcPct val="0"/>
              </a:spcBef>
              <a:spcAft>
                <a:spcPct val="0"/>
              </a:spcAft>
            </a:pPr>
            <a:r>
              <a:rPr lang="en-US" altLang="en-US" sz="3200" dirty="0"/>
              <a:t>3. interactiona</a:t>
            </a:r>
            <a:r>
              <a:rPr lang="en-US" altLang="en-US" sz="3200" b="1" u="sng" dirty="0">
                <a:solidFill>
                  <a:srgbClr val="0070C0"/>
                </a:solidFill>
              </a:rPr>
              <a:t>l l</a:t>
            </a:r>
            <a:r>
              <a:rPr lang="en-US" altLang="en-US" sz="3200" dirty="0"/>
              <a:t>anguage</a:t>
            </a:r>
          </a:p>
          <a:p>
            <a:pPr eaLnBrk="0" fontAlgn="base" hangingPunct="0">
              <a:lnSpc>
                <a:spcPct val="150000"/>
              </a:lnSpc>
              <a:spcBef>
                <a:spcPct val="0"/>
              </a:spcBef>
              <a:spcAft>
                <a:spcPct val="0"/>
              </a:spcAft>
            </a:pPr>
            <a:r>
              <a:rPr lang="en-US" altLang="en-US" sz="3200" dirty="0"/>
              <a:t>4. widesprea</a:t>
            </a:r>
            <a:r>
              <a:rPr lang="en-US" altLang="en-US" sz="3200" b="1" u="sng" dirty="0">
                <a:solidFill>
                  <a:srgbClr val="0070C0"/>
                </a:solidFill>
              </a:rPr>
              <a:t>d d</a:t>
            </a:r>
            <a:r>
              <a:rPr lang="en-US" altLang="en-US" sz="3200" dirty="0"/>
              <a:t>amage</a:t>
            </a:r>
          </a:p>
          <a:p>
            <a:pPr eaLnBrk="0" fontAlgn="base" hangingPunct="0">
              <a:lnSpc>
                <a:spcPct val="150000"/>
              </a:lnSpc>
              <a:spcBef>
                <a:spcPct val="0"/>
              </a:spcBef>
              <a:spcAft>
                <a:spcPct val="0"/>
              </a:spcAft>
            </a:pPr>
            <a:r>
              <a:rPr lang="en-US" altLang="en-US" sz="3200" dirty="0"/>
              <a:t>5. cogniti</a:t>
            </a:r>
            <a:r>
              <a:rPr lang="en-US" altLang="en-US" sz="3200" b="1" u="sng" dirty="0">
                <a:solidFill>
                  <a:srgbClr val="0070C0"/>
                </a:solidFill>
              </a:rPr>
              <a:t>ve v</a:t>
            </a:r>
            <a:r>
              <a:rPr lang="en-US" altLang="en-US" sz="3200" dirty="0"/>
              <a:t>alue</a:t>
            </a:r>
          </a:p>
          <a:p>
            <a:pPr eaLnBrk="0" fontAlgn="base" hangingPunct="0">
              <a:lnSpc>
                <a:spcPct val="150000"/>
              </a:lnSpc>
              <a:spcBef>
                <a:spcPct val="0"/>
              </a:spcBef>
              <a:spcAft>
                <a:spcPct val="0"/>
              </a:spcAft>
            </a:pPr>
            <a:r>
              <a:rPr lang="en-US" altLang="en-US" sz="3200" dirty="0"/>
              <a:t>6. detrimenta</a:t>
            </a:r>
            <a:r>
              <a:rPr lang="en-US" altLang="en-US" sz="3200" b="1" u="sng" dirty="0">
                <a:solidFill>
                  <a:srgbClr val="0070C0"/>
                </a:solidFill>
              </a:rPr>
              <a:t>l l</a:t>
            </a:r>
            <a:r>
              <a:rPr lang="en-US" altLang="en-US" sz="3200" dirty="0"/>
              <a:t>ifestyle</a:t>
            </a:r>
          </a:p>
          <a:p>
            <a:pPr eaLnBrk="0" fontAlgn="base" hangingPunct="0">
              <a:lnSpc>
                <a:spcPct val="150000"/>
              </a:lnSpc>
              <a:spcBef>
                <a:spcPct val="0"/>
              </a:spcBef>
              <a:spcAft>
                <a:spcPct val="0"/>
              </a:spcAft>
            </a:pPr>
            <a:r>
              <a:rPr lang="en-US" altLang="en-US" sz="3200" dirty="0"/>
              <a:t>7. moo</a:t>
            </a:r>
            <a:r>
              <a:rPr lang="en-US" altLang="en-US" sz="3200" b="1" u="sng" dirty="0">
                <a:solidFill>
                  <a:srgbClr val="0070C0"/>
                </a:solidFill>
              </a:rPr>
              <a:t>d d</a:t>
            </a:r>
            <a:r>
              <a:rPr lang="en-US" altLang="en-US" sz="3200" dirty="0"/>
              <a:t>isorder</a:t>
            </a:r>
          </a:p>
        </p:txBody>
      </p:sp>
      <p:sp>
        <p:nvSpPr>
          <p:cNvPr id="23" name="TextBox 22"/>
          <p:cNvSpPr txBox="1"/>
          <p:nvPr/>
        </p:nvSpPr>
        <p:spPr>
          <a:xfrm>
            <a:off x="8328248" y="1268760"/>
            <a:ext cx="288032" cy="707886"/>
          </a:xfrm>
          <a:prstGeom prst="rect">
            <a:avLst/>
          </a:prstGeom>
          <a:noFill/>
        </p:spPr>
        <p:txBody>
          <a:bodyPr wrap="square" rtlCol="0">
            <a:spAutoFit/>
          </a:bodyPr>
          <a:lstStyle/>
          <a:p>
            <a:r>
              <a:rPr lang="en-US" sz="4000" dirty="0">
                <a:latin typeface="+mj-lt"/>
              </a:rPr>
              <a:t>X</a:t>
            </a:r>
            <a:endParaRPr lang="en-GB" sz="4000" dirty="0">
              <a:latin typeface="+mj-lt"/>
            </a:endParaRPr>
          </a:p>
        </p:txBody>
      </p:sp>
      <p:sp>
        <p:nvSpPr>
          <p:cNvPr id="24" name="TextBox 23"/>
          <p:cNvSpPr txBox="1"/>
          <p:nvPr/>
        </p:nvSpPr>
        <p:spPr>
          <a:xfrm>
            <a:off x="8904312" y="1976646"/>
            <a:ext cx="288032" cy="707886"/>
          </a:xfrm>
          <a:prstGeom prst="rect">
            <a:avLst/>
          </a:prstGeom>
          <a:noFill/>
        </p:spPr>
        <p:txBody>
          <a:bodyPr wrap="square" rtlCol="0">
            <a:spAutoFit/>
          </a:bodyPr>
          <a:lstStyle/>
          <a:p>
            <a:r>
              <a:rPr lang="en-US" sz="4000" dirty="0">
                <a:latin typeface="+mj-lt"/>
              </a:rPr>
              <a:t>X</a:t>
            </a:r>
            <a:endParaRPr lang="en-GB" sz="4000" dirty="0">
              <a:latin typeface="+mj-lt"/>
            </a:endParaRPr>
          </a:p>
        </p:txBody>
      </p:sp>
      <p:sp>
        <p:nvSpPr>
          <p:cNvPr id="25" name="TextBox 24"/>
          <p:cNvSpPr txBox="1"/>
          <p:nvPr/>
        </p:nvSpPr>
        <p:spPr>
          <a:xfrm>
            <a:off x="9552384" y="2721114"/>
            <a:ext cx="288032" cy="707886"/>
          </a:xfrm>
          <a:prstGeom prst="rect">
            <a:avLst/>
          </a:prstGeom>
          <a:noFill/>
        </p:spPr>
        <p:txBody>
          <a:bodyPr wrap="square" rtlCol="0">
            <a:spAutoFit/>
          </a:bodyPr>
          <a:lstStyle/>
          <a:p>
            <a:r>
              <a:rPr lang="en-US" sz="4000" dirty="0">
                <a:latin typeface="+mj-lt"/>
              </a:rPr>
              <a:t>X</a:t>
            </a:r>
            <a:endParaRPr lang="en-GB" sz="4000" dirty="0">
              <a:latin typeface="+mj-lt"/>
            </a:endParaRPr>
          </a:p>
        </p:txBody>
      </p:sp>
      <p:sp>
        <p:nvSpPr>
          <p:cNvPr id="26" name="TextBox 25"/>
          <p:cNvSpPr txBox="1"/>
          <p:nvPr/>
        </p:nvSpPr>
        <p:spPr>
          <a:xfrm>
            <a:off x="9279635" y="3450911"/>
            <a:ext cx="288032" cy="707886"/>
          </a:xfrm>
          <a:prstGeom prst="rect">
            <a:avLst/>
          </a:prstGeom>
          <a:noFill/>
        </p:spPr>
        <p:txBody>
          <a:bodyPr wrap="square" rtlCol="0">
            <a:spAutoFit/>
          </a:bodyPr>
          <a:lstStyle/>
          <a:p>
            <a:r>
              <a:rPr lang="en-US" sz="4000" dirty="0">
                <a:latin typeface="+mj-lt"/>
              </a:rPr>
              <a:t>X</a:t>
            </a:r>
            <a:endParaRPr lang="en-GB" sz="4000" dirty="0">
              <a:latin typeface="+mj-lt"/>
            </a:endParaRPr>
          </a:p>
        </p:txBody>
      </p:sp>
      <p:sp>
        <p:nvSpPr>
          <p:cNvPr id="27" name="TextBox 26"/>
          <p:cNvSpPr txBox="1"/>
          <p:nvPr/>
        </p:nvSpPr>
        <p:spPr>
          <a:xfrm>
            <a:off x="8760296" y="4190043"/>
            <a:ext cx="288032" cy="707886"/>
          </a:xfrm>
          <a:prstGeom prst="rect">
            <a:avLst/>
          </a:prstGeom>
          <a:noFill/>
        </p:spPr>
        <p:txBody>
          <a:bodyPr wrap="square" rtlCol="0">
            <a:spAutoFit/>
          </a:bodyPr>
          <a:lstStyle/>
          <a:p>
            <a:r>
              <a:rPr lang="en-US" sz="4000" dirty="0">
                <a:latin typeface="+mj-lt"/>
              </a:rPr>
              <a:t>X</a:t>
            </a:r>
            <a:endParaRPr lang="en-GB" sz="4000" dirty="0">
              <a:latin typeface="+mj-lt"/>
            </a:endParaRPr>
          </a:p>
        </p:txBody>
      </p:sp>
      <p:sp>
        <p:nvSpPr>
          <p:cNvPr id="28" name="TextBox 27"/>
          <p:cNvSpPr txBox="1"/>
          <p:nvPr/>
        </p:nvSpPr>
        <p:spPr>
          <a:xfrm>
            <a:off x="9375815" y="4891205"/>
            <a:ext cx="288032" cy="707886"/>
          </a:xfrm>
          <a:prstGeom prst="rect">
            <a:avLst/>
          </a:prstGeom>
          <a:noFill/>
        </p:spPr>
        <p:txBody>
          <a:bodyPr wrap="square" rtlCol="0">
            <a:spAutoFit/>
          </a:bodyPr>
          <a:lstStyle/>
          <a:p>
            <a:r>
              <a:rPr lang="en-US" sz="4000" dirty="0">
                <a:latin typeface="+mj-lt"/>
              </a:rPr>
              <a:t>X</a:t>
            </a:r>
            <a:endParaRPr lang="en-GB" sz="4000" dirty="0">
              <a:latin typeface="+mj-lt"/>
            </a:endParaRPr>
          </a:p>
        </p:txBody>
      </p:sp>
      <p:sp>
        <p:nvSpPr>
          <p:cNvPr id="29" name="TextBox 28"/>
          <p:cNvSpPr txBox="1"/>
          <p:nvPr/>
        </p:nvSpPr>
        <p:spPr>
          <a:xfrm>
            <a:off x="8340392" y="5621718"/>
            <a:ext cx="288032" cy="707886"/>
          </a:xfrm>
          <a:prstGeom prst="rect">
            <a:avLst/>
          </a:prstGeom>
          <a:noFill/>
        </p:spPr>
        <p:txBody>
          <a:bodyPr wrap="square" rtlCol="0">
            <a:spAutoFit/>
          </a:bodyPr>
          <a:lstStyle/>
          <a:p>
            <a:r>
              <a:rPr lang="en-US" sz="4000" dirty="0">
                <a:latin typeface="+mj-lt"/>
              </a:rPr>
              <a:t>X</a:t>
            </a:r>
            <a:endParaRPr lang="en-GB" sz="4000" dirty="0">
              <a:latin typeface="+mj-lt"/>
            </a:endParaRPr>
          </a:p>
        </p:txBody>
      </p:sp>
      <p:sp>
        <p:nvSpPr>
          <p:cNvPr id="2" name="Rectangle 1"/>
          <p:cNvSpPr/>
          <p:nvPr/>
        </p:nvSpPr>
        <p:spPr>
          <a:xfrm>
            <a:off x="9883192" y="771130"/>
            <a:ext cx="2031325" cy="369332"/>
          </a:xfrm>
          <a:prstGeom prst="rect">
            <a:avLst/>
          </a:prstGeom>
        </p:spPr>
        <p:txBody>
          <a:bodyPr wrap="none">
            <a:spAutoFit/>
          </a:bodyPr>
          <a:lstStyle/>
          <a:p>
            <a:r>
              <a:rPr lang="en-US" i="1" dirty="0">
                <a:solidFill>
                  <a:srgbClr val="FF0000"/>
                </a:solidFill>
              </a:rPr>
              <a:t>Suggested answers:</a:t>
            </a:r>
            <a:endParaRPr lang="en-GB" i="1" dirty="0">
              <a:solidFill>
                <a:srgbClr val="FF0000"/>
              </a:solidFill>
            </a:endParaRPr>
          </a:p>
        </p:txBody>
      </p:sp>
      <p:pic>
        <p:nvPicPr>
          <p:cNvPr id="5" name="Picture 6" descr="Book Generic Mixed icon">
            <a:extLst>
              <a:ext uri="{FF2B5EF4-FFF2-40B4-BE49-F238E27FC236}">
                <a16:creationId xmlns:a16="http://schemas.microsoft.com/office/drawing/2014/main" id="{A337FDAE-EB64-8BED-25EE-611D1B8F19F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669" y="5805264"/>
            <a:ext cx="868874" cy="86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11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5" end="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xEl>
                                              <p:pRg st="6" end="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P spid="29"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7607" y="1184466"/>
            <a:ext cx="10515600" cy="705917"/>
          </a:xfrm>
          <a:noFill/>
        </p:spPr>
        <p:txBody>
          <a:bodyPr>
            <a:normAutofit lnSpcReduction="10000"/>
          </a:bodyPr>
          <a:lstStyle/>
          <a:p>
            <a:pPr marL="0" indent="0">
              <a:buNone/>
            </a:pPr>
            <a:r>
              <a:rPr lang="en-US" altLang="zh-CN" sz="2400" dirty="0"/>
              <a:t>Read the sentences below and underline the words that contain missing sounds. Then listen to check your predictions.</a:t>
            </a:r>
            <a:endParaRPr lang="en-US" sz="2400" dirty="0"/>
          </a:p>
        </p:txBody>
      </p:sp>
      <p:grpSp>
        <p:nvGrpSpPr>
          <p:cNvPr id="4" name="Group 2"/>
          <p:cNvGrpSpPr>
            <a:grpSpLocks/>
          </p:cNvGrpSpPr>
          <p:nvPr/>
        </p:nvGrpSpPr>
        <p:grpSpPr bwMode="auto">
          <a:xfrm>
            <a:off x="2567608" y="279885"/>
            <a:ext cx="7956376" cy="556827"/>
            <a:chOff x="103092947" y="106166598"/>
            <a:chExt cx="6633628" cy="556506"/>
          </a:xfrm>
        </p:grpSpPr>
        <p:sp>
          <p:nvSpPr>
            <p:cNvPr id="6"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Connected speech:</a:t>
              </a:r>
              <a:r>
                <a:rPr lang="en-GB" altLang="en-US" sz="2400" dirty="0">
                  <a:solidFill>
                    <a:srgbClr val="000000"/>
                  </a:solidFill>
                  <a:latin typeface="Verdana" panose="020B0604030504040204" pitchFamily="34" charset="0"/>
                </a:rPr>
                <a:t> Consonant to consonant (2)</a:t>
              </a:r>
              <a:endParaRPr lang="en-US" altLang="en-US" sz="2800" dirty="0">
                <a:latin typeface="Arial" panose="020B0604020202020204" pitchFamily="34" charset="0"/>
              </a:endParaRPr>
            </a:p>
          </p:txBody>
        </p:sp>
        <p:sp>
          <p:nvSpPr>
            <p:cNvPr id="7"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8" name="Picture 5" descr="UoN_Primary_Logo_RG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9" name="AutoShape 6" descr="https://powerpoint.officeapps.live.com/pods/GetClipboardImage.ashx?Id=bdedfe3a-41bc-4950-9661-c83310235b70&amp;DC=PSG3&amp;pkey=bf978207-3fba-4a01-b4ed-f2f97f5763d5&amp;wdwaccluster=PSG3">
            <a:extLst>
              <a:ext uri="{FF2B5EF4-FFF2-40B4-BE49-F238E27FC236}">
                <a16:creationId xmlns:a16="http://schemas.microsoft.com/office/drawing/2014/main" id="{8550E469-AA02-4342-AD46-F3D45796C17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descr="https://powerpoint.officeapps.live.com/pods/GetClipboardImage.ashx?Id=bdedfe3a-41bc-4950-9661-c83310235b70&amp;DC=PSG3&amp;pkey=bf978207-3fba-4a01-b4ed-f2f97f5763d5&amp;wdwaccluster=PSG3">
            <a:extLst>
              <a:ext uri="{FF2B5EF4-FFF2-40B4-BE49-F238E27FC236}">
                <a16:creationId xmlns:a16="http://schemas.microsoft.com/office/drawing/2014/main" id="{E82E6102-5A86-49F2-B786-CD66F874093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622050" y="1923292"/>
            <a:ext cx="10976786" cy="4616648"/>
          </a:xfrm>
          <a:prstGeom prst="rect">
            <a:avLst/>
          </a:prstGeom>
          <a:solidFill>
            <a:srgbClr val="FFFFD1"/>
          </a:solidFill>
          <a:ln>
            <a:solidFill>
              <a:schemeClr val="tx1"/>
            </a:solidFill>
            <a:prstDash val="dashDot"/>
          </a:ln>
        </p:spPr>
        <p:txBody>
          <a:bodyPr wrap="square">
            <a:spAutoFit/>
          </a:bodyPr>
          <a:lstStyle/>
          <a:p>
            <a:pPr eaLnBrk="0" fontAlgn="base" hangingPunct="0">
              <a:lnSpc>
                <a:spcPct val="150000"/>
              </a:lnSpc>
              <a:spcBef>
                <a:spcPct val="0"/>
              </a:spcBef>
              <a:spcAft>
                <a:spcPct val="0"/>
              </a:spcAft>
            </a:pPr>
            <a:r>
              <a:rPr lang="en-GB" altLang="en-US" sz="2800" dirty="0"/>
              <a:t>1. That’s something that students see every day. </a:t>
            </a:r>
          </a:p>
          <a:p>
            <a:pPr eaLnBrk="0" fontAlgn="base" hangingPunct="0">
              <a:lnSpc>
                <a:spcPct val="150000"/>
              </a:lnSpc>
              <a:spcBef>
                <a:spcPct val="0"/>
              </a:spcBef>
              <a:spcAft>
                <a:spcPct val="0"/>
              </a:spcAft>
            </a:pPr>
            <a:r>
              <a:rPr lang="en-US" altLang="en-US" sz="2800" dirty="0"/>
              <a:t>2. Today I’m feeling a little bit tired.</a:t>
            </a:r>
          </a:p>
          <a:p>
            <a:pPr eaLnBrk="0" fontAlgn="base" hangingPunct="0">
              <a:lnSpc>
                <a:spcPct val="150000"/>
              </a:lnSpc>
              <a:spcBef>
                <a:spcPct val="0"/>
              </a:spcBef>
              <a:spcAft>
                <a:spcPct val="0"/>
              </a:spcAft>
            </a:pPr>
            <a:r>
              <a:rPr lang="en-US" altLang="en-US" sz="2800" dirty="0"/>
              <a:t>3. Jogging and running are the best types of cardio.</a:t>
            </a:r>
          </a:p>
          <a:p>
            <a:pPr eaLnBrk="0" fontAlgn="base" hangingPunct="0">
              <a:lnSpc>
                <a:spcPct val="150000"/>
              </a:lnSpc>
              <a:spcBef>
                <a:spcPct val="0"/>
              </a:spcBef>
              <a:spcAft>
                <a:spcPct val="0"/>
              </a:spcAft>
            </a:pPr>
            <a:r>
              <a:rPr lang="en-US" altLang="en-US" sz="2800" dirty="0"/>
              <a:t>4. Staff have to undertake some mandatory training.</a:t>
            </a:r>
          </a:p>
          <a:p>
            <a:pPr eaLnBrk="0" fontAlgn="base" hangingPunct="0">
              <a:lnSpc>
                <a:spcPct val="150000"/>
              </a:lnSpc>
              <a:spcBef>
                <a:spcPct val="0"/>
              </a:spcBef>
              <a:spcAft>
                <a:spcPct val="0"/>
              </a:spcAft>
            </a:pPr>
            <a:r>
              <a:rPr lang="en-US" altLang="en-US" sz="2800" dirty="0"/>
              <a:t>5. Transition is the process of changing from one state to another.</a:t>
            </a:r>
          </a:p>
          <a:p>
            <a:pPr eaLnBrk="0" fontAlgn="base" hangingPunct="0">
              <a:lnSpc>
                <a:spcPct val="150000"/>
              </a:lnSpc>
              <a:spcBef>
                <a:spcPct val="0"/>
              </a:spcBef>
              <a:spcAft>
                <a:spcPct val="0"/>
              </a:spcAft>
            </a:pPr>
            <a:r>
              <a:rPr lang="en-US" altLang="en-US" sz="2800" dirty="0"/>
              <a:t>6. The aim is to retain new employees.</a:t>
            </a:r>
          </a:p>
          <a:p>
            <a:pPr eaLnBrk="0" fontAlgn="base" hangingPunct="0">
              <a:lnSpc>
                <a:spcPct val="150000"/>
              </a:lnSpc>
              <a:spcBef>
                <a:spcPct val="0"/>
              </a:spcBef>
              <a:spcAft>
                <a:spcPct val="0"/>
              </a:spcAft>
            </a:pPr>
            <a:r>
              <a:rPr lang="en-US" altLang="en-US" sz="2800" dirty="0"/>
              <a:t>7. Decay is often caused by inappropriate treatment.</a:t>
            </a:r>
          </a:p>
        </p:txBody>
      </p:sp>
      <p:pic>
        <p:nvPicPr>
          <p:cNvPr id="2" name="Lesson 8.1 - 5. Consonant to consonant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19182" y="2652813"/>
            <a:ext cx="609600" cy="609600"/>
          </a:xfrm>
          <a:prstGeom prst="rect">
            <a:avLst/>
          </a:prstGeom>
        </p:spPr>
      </p:pic>
      <p:pic>
        <p:nvPicPr>
          <p:cNvPr id="5" name="Picture 6" descr="Book Generic Mixed icon">
            <a:extLst>
              <a:ext uri="{FF2B5EF4-FFF2-40B4-BE49-F238E27FC236}">
                <a16:creationId xmlns:a16="http://schemas.microsoft.com/office/drawing/2014/main" id="{D0FDE202-FB4D-82CC-0C4C-6688708C395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69605" y="5445224"/>
            <a:ext cx="1012890" cy="1012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9706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33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2567608" y="279885"/>
            <a:ext cx="7956376" cy="556827"/>
            <a:chOff x="103092947" y="106166598"/>
            <a:chExt cx="6633628" cy="556506"/>
          </a:xfrm>
        </p:grpSpPr>
        <p:sp>
          <p:nvSpPr>
            <p:cNvPr id="6"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Connected speech:</a:t>
              </a:r>
              <a:r>
                <a:rPr lang="en-GB" altLang="en-US" sz="2400" dirty="0">
                  <a:solidFill>
                    <a:srgbClr val="000000"/>
                  </a:solidFill>
                  <a:latin typeface="Verdana" panose="020B0604030504040204" pitchFamily="34" charset="0"/>
                </a:rPr>
                <a:t> Consonant to consonant</a:t>
              </a:r>
              <a:endParaRPr lang="en-US" altLang="en-US" sz="2800" dirty="0">
                <a:latin typeface="Arial" panose="020B0604020202020204" pitchFamily="34" charset="0"/>
              </a:endParaRPr>
            </a:p>
          </p:txBody>
        </p:sp>
        <p:sp>
          <p:nvSpPr>
            <p:cNvPr id="7"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8"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9" name="AutoShape 6" descr="https://powerpoint.officeapps.live.com/pods/GetClipboardImage.ashx?Id=bdedfe3a-41bc-4950-9661-c83310235b70&amp;DC=PSG3&amp;pkey=bf978207-3fba-4a01-b4ed-f2f97f5763d5&amp;wdwaccluster=PSG3">
            <a:extLst>
              <a:ext uri="{FF2B5EF4-FFF2-40B4-BE49-F238E27FC236}">
                <a16:creationId xmlns:a16="http://schemas.microsoft.com/office/drawing/2014/main" id="{8550E469-AA02-4342-AD46-F3D45796C17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descr="https://powerpoint.officeapps.live.com/pods/GetClipboardImage.ashx?Id=bdedfe3a-41bc-4950-9661-c83310235b70&amp;DC=PSG3&amp;pkey=bf978207-3fba-4a01-b4ed-f2f97f5763d5&amp;wdwaccluster=PSG3">
            <a:extLst>
              <a:ext uri="{FF2B5EF4-FFF2-40B4-BE49-F238E27FC236}">
                <a16:creationId xmlns:a16="http://schemas.microsoft.com/office/drawing/2014/main" id="{E82E6102-5A86-49F2-B786-CD66F874093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607607" y="1458882"/>
            <a:ext cx="10976786" cy="4616648"/>
          </a:xfrm>
          <a:prstGeom prst="rect">
            <a:avLst/>
          </a:prstGeom>
          <a:solidFill>
            <a:srgbClr val="FFFFD1"/>
          </a:solidFill>
          <a:ln>
            <a:solidFill>
              <a:schemeClr val="tx1"/>
            </a:solidFill>
            <a:prstDash val="dashDot"/>
          </a:ln>
        </p:spPr>
        <p:txBody>
          <a:bodyPr wrap="square">
            <a:spAutoFit/>
          </a:bodyPr>
          <a:lstStyle/>
          <a:p>
            <a:pPr eaLnBrk="0" fontAlgn="base" hangingPunct="0">
              <a:lnSpc>
                <a:spcPct val="150000"/>
              </a:lnSpc>
              <a:spcBef>
                <a:spcPct val="0"/>
              </a:spcBef>
              <a:spcAft>
                <a:spcPct val="0"/>
              </a:spcAft>
            </a:pPr>
            <a:r>
              <a:rPr lang="en-GB" altLang="en-US" sz="2800" dirty="0"/>
              <a:t>1. That’</a:t>
            </a:r>
            <a:r>
              <a:rPr lang="en-GB" altLang="en-US" sz="2800" b="1" u="sng" dirty="0">
                <a:solidFill>
                  <a:srgbClr val="0070C0"/>
                </a:solidFill>
              </a:rPr>
              <a:t>s s</a:t>
            </a:r>
            <a:r>
              <a:rPr lang="en-GB" altLang="en-US" sz="2800" dirty="0"/>
              <a:t>omething that student</a:t>
            </a:r>
            <a:r>
              <a:rPr lang="en-GB" altLang="en-US" sz="2800" b="1" u="sng" dirty="0">
                <a:solidFill>
                  <a:srgbClr val="0070C0"/>
                </a:solidFill>
              </a:rPr>
              <a:t>s s</a:t>
            </a:r>
            <a:r>
              <a:rPr lang="en-GB" altLang="en-US" sz="2800" dirty="0"/>
              <a:t>ee every day. </a:t>
            </a:r>
          </a:p>
          <a:p>
            <a:pPr eaLnBrk="0" fontAlgn="base" hangingPunct="0">
              <a:lnSpc>
                <a:spcPct val="150000"/>
              </a:lnSpc>
              <a:spcBef>
                <a:spcPct val="0"/>
              </a:spcBef>
              <a:spcAft>
                <a:spcPct val="0"/>
              </a:spcAft>
            </a:pPr>
            <a:r>
              <a:rPr lang="en-US" altLang="en-US" sz="2800" dirty="0"/>
              <a:t>2. Today I’m feeling a little bi</a:t>
            </a:r>
            <a:r>
              <a:rPr lang="en-US" altLang="en-US" sz="2800" b="1" u="sng" dirty="0">
                <a:solidFill>
                  <a:srgbClr val="0070C0"/>
                </a:solidFill>
              </a:rPr>
              <a:t>t t</a:t>
            </a:r>
            <a:r>
              <a:rPr lang="en-US" altLang="en-US" sz="2800" dirty="0"/>
              <a:t>ired.</a:t>
            </a:r>
          </a:p>
          <a:p>
            <a:pPr eaLnBrk="0" fontAlgn="base" hangingPunct="0">
              <a:lnSpc>
                <a:spcPct val="150000"/>
              </a:lnSpc>
              <a:spcBef>
                <a:spcPct val="0"/>
              </a:spcBef>
              <a:spcAft>
                <a:spcPct val="0"/>
              </a:spcAft>
            </a:pPr>
            <a:r>
              <a:rPr lang="en-US" altLang="en-US" sz="2800" dirty="0"/>
              <a:t>3. Jogging and running are the bes</a:t>
            </a:r>
            <a:r>
              <a:rPr lang="en-US" altLang="en-US" sz="2800" b="1" u="sng" dirty="0">
                <a:solidFill>
                  <a:srgbClr val="0070C0"/>
                </a:solidFill>
              </a:rPr>
              <a:t>t t</a:t>
            </a:r>
            <a:r>
              <a:rPr lang="en-US" altLang="en-US" sz="2800" dirty="0"/>
              <a:t>ypes of cardio.</a:t>
            </a:r>
          </a:p>
          <a:p>
            <a:pPr eaLnBrk="0" fontAlgn="base" hangingPunct="0">
              <a:lnSpc>
                <a:spcPct val="150000"/>
              </a:lnSpc>
              <a:spcBef>
                <a:spcPct val="0"/>
              </a:spcBef>
              <a:spcAft>
                <a:spcPct val="0"/>
              </a:spcAft>
            </a:pPr>
            <a:r>
              <a:rPr lang="en-US" altLang="en-US" sz="2800" dirty="0"/>
              <a:t>4. Staff have to undertake so</a:t>
            </a:r>
            <a:r>
              <a:rPr lang="en-US" altLang="en-US" sz="2800" b="1" u="sng" dirty="0">
                <a:solidFill>
                  <a:srgbClr val="0070C0"/>
                </a:solidFill>
              </a:rPr>
              <a:t>me m</a:t>
            </a:r>
            <a:r>
              <a:rPr lang="en-US" altLang="en-US" sz="2800" dirty="0"/>
              <a:t>andatory training.</a:t>
            </a:r>
          </a:p>
          <a:p>
            <a:pPr eaLnBrk="0" fontAlgn="base" hangingPunct="0">
              <a:lnSpc>
                <a:spcPct val="150000"/>
              </a:lnSpc>
              <a:spcBef>
                <a:spcPct val="0"/>
              </a:spcBef>
              <a:spcAft>
                <a:spcPct val="0"/>
              </a:spcAft>
            </a:pPr>
            <a:r>
              <a:rPr lang="en-US" altLang="en-US" sz="2800" dirty="0"/>
              <a:t>5. Transition is the process of changing from one sta</a:t>
            </a:r>
            <a:r>
              <a:rPr lang="en-US" altLang="en-US" sz="2800" b="1" u="sng" dirty="0">
                <a:solidFill>
                  <a:srgbClr val="0070C0"/>
                </a:solidFill>
              </a:rPr>
              <a:t>te t</a:t>
            </a:r>
            <a:r>
              <a:rPr lang="en-US" altLang="en-US" sz="2800" dirty="0"/>
              <a:t>o another.</a:t>
            </a:r>
          </a:p>
          <a:p>
            <a:pPr eaLnBrk="0" fontAlgn="base" hangingPunct="0">
              <a:lnSpc>
                <a:spcPct val="150000"/>
              </a:lnSpc>
              <a:spcBef>
                <a:spcPct val="0"/>
              </a:spcBef>
              <a:spcAft>
                <a:spcPct val="0"/>
              </a:spcAft>
            </a:pPr>
            <a:r>
              <a:rPr lang="en-US" altLang="en-US" sz="2800" dirty="0"/>
              <a:t>6. The aim is to retai</a:t>
            </a:r>
            <a:r>
              <a:rPr lang="en-US" altLang="en-US" sz="2800" b="1" u="sng" dirty="0">
                <a:solidFill>
                  <a:srgbClr val="0070C0"/>
                </a:solidFill>
              </a:rPr>
              <a:t>n n</a:t>
            </a:r>
            <a:r>
              <a:rPr lang="en-US" altLang="en-US" sz="2800" dirty="0"/>
              <a:t>ew employees.</a:t>
            </a:r>
          </a:p>
          <a:p>
            <a:pPr eaLnBrk="0" fontAlgn="base" hangingPunct="0">
              <a:lnSpc>
                <a:spcPct val="150000"/>
              </a:lnSpc>
              <a:spcBef>
                <a:spcPct val="0"/>
              </a:spcBef>
              <a:spcAft>
                <a:spcPct val="0"/>
              </a:spcAft>
            </a:pPr>
            <a:r>
              <a:rPr lang="en-US" altLang="en-US" sz="2800" dirty="0"/>
              <a:t>7. Decay is often caused by inappropria</a:t>
            </a:r>
            <a:r>
              <a:rPr lang="en-US" altLang="en-US" sz="2800" b="1" u="sng" dirty="0">
                <a:solidFill>
                  <a:srgbClr val="0070C0"/>
                </a:solidFill>
              </a:rPr>
              <a:t>te t</a:t>
            </a:r>
            <a:r>
              <a:rPr lang="en-US" altLang="en-US" sz="2800" dirty="0"/>
              <a:t>reatment.</a:t>
            </a:r>
          </a:p>
        </p:txBody>
      </p:sp>
    </p:spTree>
    <p:extLst>
      <p:ext uri="{BB962C8B-B14F-4D97-AF65-F5344CB8AC3E}">
        <p14:creationId xmlns:p14="http://schemas.microsoft.com/office/powerpoint/2010/main" val="246190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C7270CB-D9D2-4B14-96C3-D9BF2D83F467}"/>
              </a:ext>
            </a:extLst>
          </p:cNvPr>
          <p:cNvGraphicFramePr>
            <a:graphicFrameLocks noGrp="1"/>
          </p:cNvGraphicFramePr>
          <p:nvPr>
            <p:extLst>
              <p:ext uri="{D42A27DB-BD31-4B8C-83A1-F6EECF244321}">
                <p14:modId xmlns:p14="http://schemas.microsoft.com/office/powerpoint/2010/main" val="3006405348"/>
              </p:ext>
            </p:extLst>
          </p:nvPr>
        </p:nvGraphicFramePr>
        <p:xfrm>
          <a:off x="689308" y="2298134"/>
          <a:ext cx="10801200" cy="3953222"/>
        </p:xfrm>
        <a:graphic>
          <a:graphicData uri="http://schemas.openxmlformats.org/drawingml/2006/table">
            <a:tbl>
              <a:tblPr/>
              <a:tblGrid>
                <a:gridCol w="8928992">
                  <a:extLst>
                    <a:ext uri="{9D8B030D-6E8A-4147-A177-3AD203B41FA5}">
                      <a16:colId xmlns:a16="http://schemas.microsoft.com/office/drawing/2014/main" val="2414920235"/>
                    </a:ext>
                  </a:extLst>
                </a:gridCol>
                <a:gridCol w="1872208">
                  <a:extLst>
                    <a:ext uri="{9D8B030D-6E8A-4147-A177-3AD203B41FA5}">
                      <a16:colId xmlns:a16="http://schemas.microsoft.com/office/drawing/2014/main" val="1313564078"/>
                    </a:ext>
                  </a:extLst>
                </a:gridCol>
              </a:tblGrid>
              <a:tr h="1054887">
                <a:tc>
                  <a:txBody>
                    <a:bodyPr/>
                    <a:lstStyle/>
                    <a:p>
                      <a:pPr marL="170117" marR="0" indent="0" algn="l" rtl="0">
                        <a:lnSpc>
                          <a:spcPct val="119000"/>
                        </a:lnSpc>
                        <a:spcBef>
                          <a:spcPts val="0"/>
                        </a:spcBef>
                        <a:spcAft>
                          <a:spcPts val="600"/>
                        </a:spcAft>
                      </a:pPr>
                      <a:r>
                        <a:rPr lang="en-US" sz="2400" b="1" i="0" kern="1400" dirty="0">
                          <a:ln>
                            <a:noFill/>
                          </a:ln>
                          <a:solidFill>
                            <a:srgbClr val="FFFFFF"/>
                          </a:solidFill>
                          <a:effectLst/>
                          <a:latin typeface="Calibri "/>
                        </a:rPr>
                        <a:t>In addition, you should be better able to …</a:t>
                      </a:r>
                      <a:endParaRPr lang="en-US" sz="2400" b="1" i="0" kern="1400" dirty="0">
                        <a:ln>
                          <a:noFill/>
                        </a:ln>
                        <a:solidFill>
                          <a:srgbClr val="000000"/>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solidFill>
                      <a:srgbClr val="002060"/>
                    </a:solidFill>
                  </a:tcPr>
                </a:tc>
                <a:tc>
                  <a:txBody>
                    <a:bodyPr/>
                    <a:lstStyle/>
                    <a:p>
                      <a:pPr marR="0" indent="0" algn="ctr" rtl="0">
                        <a:lnSpc>
                          <a:spcPct val="119000"/>
                        </a:lnSpc>
                        <a:spcBef>
                          <a:spcPts val="0"/>
                        </a:spcBef>
                        <a:spcAft>
                          <a:spcPts val="600"/>
                        </a:spcAft>
                      </a:pPr>
                      <a:r>
                        <a:rPr lang="en-US" sz="2000" b="0" kern="1400" dirty="0">
                          <a:ln>
                            <a:noFill/>
                          </a:ln>
                          <a:solidFill>
                            <a:srgbClr val="FFFFFF"/>
                          </a:solidFill>
                          <a:effectLst/>
                          <a:latin typeface="Calibri "/>
                        </a:rPr>
                        <a:t>Intended Learning Outcomes</a:t>
                      </a:r>
                      <a:endParaRPr lang="en-US" sz="2000" b="0" kern="1400" dirty="0">
                        <a:ln>
                          <a:noFill/>
                        </a:ln>
                        <a:solidFill>
                          <a:srgbClr val="000000"/>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solidFill>
                      <a:srgbClr val="002060"/>
                    </a:solidFill>
                  </a:tcPr>
                </a:tc>
                <a:extLst>
                  <a:ext uri="{0D108BD9-81ED-4DB2-BD59-A6C34878D82A}">
                    <a16:rowId xmlns:a16="http://schemas.microsoft.com/office/drawing/2014/main" val="1707929048"/>
                  </a:ext>
                </a:extLst>
              </a:tr>
              <a:tr h="1073320">
                <a:tc>
                  <a:txBody>
                    <a:bodyPr/>
                    <a:lstStyle/>
                    <a:p>
                      <a:pPr marL="70333" marR="0" lvl="0" indent="0" algn="l" rtl="0">
                        <a:lnSpc>
                          <a:spcPct val="119000"/>
                        </a:lnSpc>
                        <a:spcBef>
                          <a:spcPts val="0"/>
                        </a:spcBef>
                        <a:spcAft>
                          <a:spcPts val="600"/>
                        </a:spcAft>
                        <a:buFont typeface="Arial" panose="020B0604020202020204" pitchFamily="34" charset="0"/>
                        <a:buNone/>
                      </a:pPr>
                      <a:r>
                        <a:rPr lang="en-US" sz="2400" kern="1400" dirty="0">
                          <a:ln>
                            <a:noFill/>
                          </a:ln>
                          <a:solidFill>
                            <a:srgbClr val="000000"/>
                          </a:solidFill>
                          <a:effectLst/>
                          <a:latin typeface="Calibri "/>
                        </a:rPr>
                        <a:t>implement strategies for improving pronunciation by yourself</a:t>
                      </a: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tc rowSpan="3">
                  <a:txBody>
                    <a:bodyPr/>
                    <a:lstStyle/>
                    <a:p>
                      <a:pPr marR="0" indent="0" algn="ctr" rtl="0">
                        <a:lnSpc>
                          <a:spcPct val="107000"/>
                        </a:lnSpc>
                        <a:spcBef>
                          <a:spcPts val="0"/>
                        </a:spcBef>
                        <a:spcAft>
                          <a:spcPts val="0"/>
                        </a:spcAft>
                      </a:pPr>
                      <a:r>
                        <a:rPr lang="en-US" sz="2400" kern="1400" dirty="0">
                          <a:ln>
                            <a:noFill/>
                          </a:ln>
                          <a:solidFill>
                            <a:schemeClr val="tx1"/>
                          </a:solidFill>
                          <a:effectLst/>
                          <a:latin typeface="Calibri "/>
                        </a:rPr>
                        <a:t>1.1</a:t>
                      </a:r>
                    </a:p>
                    <a:p>
                      <a:pPr marR="0" indent="0" algn="ctr" rtl="0">
                        <a:lnSpc>
                          <a:spcPct val="107000"/>
                        </a:lnSpc>
                        <a:spcBef>
                          <a:spcPts val="0"/>
                        </a:spcBef>
                        <a:spcAft>
                          <a:spcPts val="0"/>
                        </a:spcAft>
                      </a:pPr>
                      <a:r>
                        <a:rPr lang="en-US" sz="2400" kern="1400" dirty="0">
                          <a:ln>
                            <a:noFill/>
                          </a:ln>
                          <a:solidFill>
                            <a:schemeClr val="tx1"/>
                          </a:solidFill>
                          <a:effectLst/>
                          <a:latin typeface="Calibri "/>
                        </a:rPr>
                        <a:t>1.3</a:t>
                      </a:r>
                    </a:p>
                    <a:p>
                      <a:pPr marR="0" indent="0" algn="ctr" rtl="0">
                        <a:lnSpc>
                          <a:spcPct val="107000"/>
                        </a:lnSpc>
                        <a:spcBef>
                          <a:spcPts val="0"/>
                        </a:spcBef>
                        <a:spcAft>
                          <a:spcPts val="0"/>
                        </a:spcAft>
                      </a:pPr>
                      <a:r>
                        <a:rPr lang="en-US" sz="2400" kern="1400">
                          <a:ln>
                            <a:noFill/>
                          </a:ln>
                          <a:solidFill>
                            <a:schemeClr val="tx1"/>
                          </a:solidFill>
                          <a:effectLst/>
                          <a:latin typeface="Calibri "/>
                        </a:rPr>
                        <a:t>3.3</a:t>
                      </a:r>
                    </a:p>
                    <a:p>
                      <a:pPr marR="0" indent="0" algn="ctr" rtl="0">
                        <a:lnSpc>
                          <a:spcPct val="107000"/>
                        </a:lnSpc>
                        <a:spcBef>
                          <a:spcPts val="0"/>
                        </a:spcBef>
                        <a:spcAft>
                          <a:spcPts val="0"/>
                        </a:spcAft>
                      </a:pPr>
                      <a:r>
                        <a:rPr lang="en-US" sz="2400" kern="1400">
                          <a:ln>
                            <a:noFill/>
                          </a:ln>
                          <a:solidFill>
                            <a:schemeClr val="tx1"/>
                          </a:solidFill>
                          <a:effectLst/>
                          <a:latin typeface="Calibri "/>
                        </a:rPr>
                        <a:t>3.6</a:t>
                      </a:r>
                      <a:endParaRPr lang="en-US" sz="2400" kern="1400" dirty="0">
                        <a:ln>
                          <a:noFill/>
                        </a:ln>
                        <a:solidFill>
                          <a:schemeClr val="tx1"/>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extLst>
                  <a:ext uri="{0D108BD9-81ED-4DB2-BD59-A6C34878D82A}">
                    <a16:rowId xmlns:a16="http://schemas.microsoft.com/office/drawing/2014/main" val="3519130901"/>
                  </a:ext>
                </a:extLst>
              </a:tr>
              <a:tr h="871118">
                <a:tc>
                  <a:txBody>
                    <a:bodyPr/>
                    <a:lstStyle/>
                    <a:p>
                      <a:pPr marL="70333" marR="0" lvl="0" indent="0" algn="l" rtl="0">
                        <a:lnSpc>
                          <a:spcPct val="119000"/>
                        </a:lnSpc>
                        <a:spcBef>
                          <a:spcPts val="0"/>
                        </a:spcBef>
                        <a:spcAft>
                          <a:spcPts val="600"/>
                        </a:spcAft>
                        <a:buFont typeface="Arial" panose="020B0604020202020204" pitchFamily="34" charset="0"/>
                        <a:buNone/>
                      </a:pPr>
                      <a:r>
                        <a:rPr lang="en-US" sz="2400" kern="1400" dirty="0">
                          <a:ln>
                            <a:noFill/>
                          </a:ln>
                          <a:solidFill>
                            <a:srgbClr val="000000"/>
                          </a:solidFill>
                          <a:effectLst/>
                          <a:latin typeface="Calibri "/>
                        </a:rPr>
                        <a:t>identify features of connected speech when listening</a:t>
                      </a: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tc vMerge="1">
                  <a:txBody>
                    <a:bodyPr/>
                    <a:lstStyle/>
                    <a:p>
                      <a:pPr marR="0" indent="0" algn="ctr" rtl="0">
                        <a:lnSpc>
                          <a:spcPct val="107000"/>
                        </a:lnSpc>
                        <a:spcBef>
                          <a:spcPts val="0"/>
                        </a:spcBef>
                        <a:spcAft>
                          <a:spcPts val="0"/>
                        </a:spcAft>
                      </a:pPr>
                      <a:endParaRPr lang="en-US" sz="2400" kern="1400" dirty="0">
                        <a:ln>
                          <a:noFill/>
                        </a:ln>
                        <a:solidFill>
                          <a:schemeClr val="tx1"/>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extLst>
                  <a:ext uri="{0D108BD9-81ED-4DB2-BD59-A6C34878D82A}">
                    <a16:rowId xmlns:a16="http://schemas.microsoft.com/office/drawing/2014/main" val="2912470556"/>
                  </a:ext>
                </a:extLst>
              </a:tr>
              <a:tr h="871118">
                <a:tc>
                  <a:txBody>
                    <a:bodyPr/>
                    <a:lstStyle/>
                    <a:p>
                      <a:pPr marL="70333" marR="0" lvl="0" indent="0" algn="l" defTabSz="914400" rtl="0" eaLnBrk="1" fontAlgn="auto" latinLnBrk="0" hangingPunct="1">
                        <a:lnSpc>
                          <a:spcPct val="119000"/>
                        </a:lnSpc>
                        <a:spcBef>
                          <a:spcPts val="0"/>
                        </a:spcBef>
                        <a:spcAft>
                          <a:spcPts val="600"/>
                        </a:spcAft>
                        <a:buClrTx/>
                        <a:buSzTx/>
                        <a:buFont typeface="Arial" panose="020B0604020202020204" pitchFamily="34" charset="0"/>
                        <a:buNone/>
                        <a:tabLst/>
                        <a:defRPr/>
                      </a:pPr>
                      <a:r>
                        <a:rPr lang="en-US" sz="2400" kern="1400" dirty="0">
                          <a:ln>
                            <a:noFill/>
                          </a:ln>
                          <a:solidFill>
                            <a:srgbClr val="000000"/>
                          </a:solidFill>
                          <a:effectLst/>
                          <a:latin typeface="Calibri "/>
                        </a:rPr>
                        <a:t>use features of connected speech when speaking</a:t>
                      </a: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tc vMerge="1">
                  <a:txBody>
                    <a:bodyPr/>
                    <a:lstStyle/>
                    <a:p>
                      <a:pPr marR="0" indent="0" algn="ctr" rtl="0">
                        <a:lnSpc>
                          <a:spcPct val="107000"/>
                        </a:lnSpc>
                        <a:spcBef>
                          <a:spcPts val="0"/>
                        </a:spcBef>
                        <a:spcAft>
                          <a:spcPts val="0"/>
                        </a:spcAft>
                      </a:pPr>
                      <a:endParaRPr lang="en-US" sz="2400" kern="1400" dirty="0">
                        <a:ln>
                          <a:noFill/>
                        </a:ln>
                        <a:solidFill>
                          <a:schemeClr val="tx1"/>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extLst>
                  <a:ext uri="{0D108BD9-81ED-4DB2-BD59-A6C34878D82A}">
                    <a16:rowId xmlns:a16="http://schemas.microsoft.com/office/drawing/2014/main" val="2905517671"/>
                  </a:ext>
                </a:extLst>
              </a:tr>
            </a:tbl>
          </a:graphicData>
        </a:graphic>
      </p:graphicFrame>
      <p:grpSp>
        <p:nvGrpSpPr>
          <p:cNvPr id="3" name="Group 2">
            <a:extLst>
              <a:ext uri="{FF2B5EF4-FFF2-40B4-BE49-F238E27FC236}">
                <a16:creationId xmlns:a16="http://schemas.microsoft.com/office/drawing/2014/main" id="{8CF5E586-D145-AFB3-6F77-C88F0CCDB8E5}"/>
              </a:ext>
            </a:extLst>
          </p:cNvPr>
          <p:cNvGrpSpPr>
            <a:grpSpLocks/>
          </p:cNvGrpSpPr>
          <p:nvPr/>
        </p:nvGrpSpPr>
        <p:grpSpPr bwMode="auto">
          <a:xfrm>
            <a:off x="2567614" y="279943"/>
            <a:ext cx="7956374" cy="556775"/>
            <a:chOff x="103092947" y="106166650"/>
            <a:chExt cx="6633626" cy="556454"/>
          </a:xfrm>
        </p:grpSpPr>
        <p:sp>
          <p:nvSpPr>
            <p:cNvPr id="4" name="Text Box 3">
              <a:extLst>
                <a:ext uri="{FF2B5EF4-FFF2-40B4-BE49-F238E27FC236}">
                  <a16:creationId xmlns:a16="http://schemas.microsoft.com/office/drawing/2014/main" id="{5ADC5981-4915-8BFE-6381-220204D2A061}"/>
                </a:ext>
              </a:extLst>
            </p:cNvPr>
            <p:cNvSpPr txBox="1">
              <a:spLocks noChangeArrowheads="1"/>
            </p:cNvSpPr>
            <p:nvPr/>
          </p:nvSpPr>
          <p:spPr bwMode="auto">
            <a:xfrm>
              <a:off x="103121214" y="106166650"/>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Lesson aims and objectives</a:t>
              </a:r>
              <a:endParaRPr lang="en-US" altLang="en-US" sz="2800" dirty="0">
                <a:latin typeface="Arial" panose="020B0604020202020204" pitchFamily="34" charset="0"/>
              </a:endParaRPr>
            </a:p>
          </p:txBody>
        </p:sp>
        <p:sp>
          <p:nvSpPr>
            <p:cNvPr id="5" name="Rectangle 4">
              <a:extLst>
                <a:ext uri="{FF2B5EF4-FFF2-40B4-BE49-F238E27FC236}">
                  <a16:creationId xmlns:a16="http://schemas.microsoft.com/office/drawing/2014/main" id="{E99128B4-1129-2B84-3553-28B7F5684371}"/>
                </a:ext>
              </a:extLst>
            </p:cNvPr>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6" name="Picture 5" descr="UoN_Primary_Logo_RGB">
            <a:extLst>
              <a:ext uri="{FF2B5EF4-FFF2-40B4-BE49-F238E27FC236}">
                <a16:creationId xmlns:a16="http://schemas.microsoft.com/office/drawing/2014/main" id="{DAF55D3F-6E96-9237-B8E9-4916F36F4A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8" name="TextBox 7">
            <a:extLst>
              <a:ext uri="{FF2B5EF4-FFF2-40B4-BE49-F238E27FC236}">
                <a16:creationId xmlns:a16="http://schemas.microsoft.com/office/drawing/2014/main" id="{0E5CD034-AB82-9548-C425-E30EDB1F42D7}"/>
              </a:ext>
            </a:extLst>
          </p:cNvPr>
          <p:cNvSpPr txBox="1"/>
          <p:nvPr/>
        </p:nvSpPr>
        <p:spPr>
          <a:xfrm>
            <a:off x="689308" y="1251777"/>
            <a:ext cx="10801200" cy="830997"/>
          </a:xfrm>
          <a:prstGeom prst="rect">
            <a:avLst/>
          </a:prstGeom>
          <a:noFill/>
        </p:spPr>
        <p:txBody>
          <a:bodyPr wrap="square">
            <a:spAutoFit/>
          </a:bodyPr>
          <a:lstStyle/>
          <a:p>
            <a:r>
              <a:rPr lang="en-US" sz="2400" dirty="0">
                <a:effectLst/>
                <a:latin typeface="Calibri "/>
                <a:ea typeface="Aptos" panose="020B0004020202020204" pitchFamily="34" charset="0"/>
                <a:cs typeface="Times New Roman" panose="02020603050405020304" pitchFamily="18" charset="0"/>
              </a:rPr>
              <a:t>By the end of this lesson, </a:t>
            </a:r>
            <a:r>
              <a:rPr lang="en-US" sz="2400" b="1" dirty="0">
                <a:effectLst/>
                <a:latin typeface="Calibri "/>
                <a:ea typeface="Aptos" panose="020B0004020202020204" pitchFamily="34" charset="0"/>
                <a:cs typeface="Times New Roman" panose="02020603050405020304" pitchFamily="18" charset="0"/>
              </a:rPr>
              <a:t>you should have enhanced your speaking and listening ability through practice.</a:t>
            </a:r>
            <a:r>
              <a:rPr lang="en-US" sz="2400" dirty="0">
                <a:effectLst/>
                <a:latin typeface="Calibri "/>
                <a:ea typeface="Aptos" panose="020B0004020202020204" pitchFamily="34" charset="0"/>
                <a:cs typeface="Times New Roman" panose="02020603050405020304" pitchFamily="18" charset="0"/>
              </a:rPr>
              <a:t> </a:t>
            </a:r>
            <a:endParaRPr lang="en-GB" sz="2400" dirty="0">
              <a:latin typeface="Calibri "/>
            </a:endParaRPr>
          </a:p>
        </p:txBody>
      </p:sp>
    </p:spTree>
    <p:extLst>
      <p:ext uri="{BB962C8B-B14F-4D97-AF65-F5344CB8AC3E}">
        <p14:creationId xmlns:p14="http://schemas.microsoft.com/office/powerpoint/2010/main" val="4123806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Connected speech</a:t>
              </a:r>
            </a:p>
            <a:p>
              <a:pPr algn="ctr"/>
              <a:r>
                <a:rPr lang="en-US" sz="6000" dirty="0">
                  <a:solidFill>
                    <a:srgbClr val="002060"/>
                  </a:solidFill>
                  <a:latin typeface="Calibri "/>
                </a:rPr>
                <a:t>(Consonant to vowel)</a:t>
              </a:r>
              <a:endParaRPr lang="en-US" sz="5400" dirty="0">
                <a:solidFill>
                  <a:srgbClr val="002060"/>
                </a:solidFill>
                <a:latin typeface="Calibri "/>
              </a:endParaRP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6146" name="Picture 2" descr="Copywriting Icons - Download Free Vector Icons | Noun Proje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76520" y="5447332"/>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4102042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2567608" y="279799"/>
            <a:ext cx="7956376" cy="556731"/>
            <a:chOff x="103092947" y="106166693"/>
            <a:chExt cx="6633628" cy="556411"/>
          </a:xfrm>
        </p:grpSpPr>
        <p:sp>
          <p:nvSpPr>
            <p:cNvPr id="6" name="Text Box 3"/>
            <p:cNvSpPr txBox="1">
              <a:spLocks noChangeArrowheads="1"/>
            </p:cNvSpPr>
            <p:nvPr/>
          </p:nvSpPr>
          <p:spPr bwMode="auto">
            <a:xfrm>
              <a:off x="103121219" y="106166693"/>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Connected speech:</a:t>
              </a:r>
              <a:r>
                <a:rPr lang="en-GB" altLang="en-US" sz="2400" dirty="0">
                  <a:solidFill>
                    <a:srgbClr val="000000"/>
                  </a:solidFill>
                  <a:latin typeface="Verdana" panose="020B0604030504040204" pitchFamily="34" charset="0"/>
                </a:rPr>
                <a:t> Consonant to vowel</a:t>
              </a:r>
              <a:endParaRPr lang="en-US" altLang="en-US" sz="2800" dirty="0">
                <a:latin typeface="Arial" panose="020B0604020202020204" pitchFamily="34" charset="0"/>
              </a:endParaRPr>
            </a:p>
          </p:txBody>
        </p:sp>
        <p:sp>
          <p:nvSpPr>
            <p:cNvPr id="7"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8"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9" name="AutoShape 6" descr="https://powerpoint.officeapps.live.com/pods/GetClipboardImage.ashx?Id=bdedfe3a-41bc-4950-9661-c83310235b70&amp;DC=PSG3&amp;pkey=bf978207-3fba-4a01-b4ed-f2f97f5763d5&amp;wdwaccluster=PSG3">
            <a:extLst>
              <a:ext uri="{FF2B5EF4-FFF2-40B4-BE49-F238E27FC236}">
                <a16:creationId xmlns:a16="http://schemas.microsoft.com/office/drawing/2014/main" id="{8550E469-AA02-4342-AD46-F3D45796C178}"/>
              </a:ext>
            </a:extLst>
          </p:cNvPr>
          <p:cNvSpPr>
            <a:spLocks noChangeAspect="1" noChangeArrowheads="1"/>
          </p:cNvSpPr>
          <p:nvPr/>
        </p:nvSpPr>
        <p:spPr bwMode="auto">
          <a:xfrm>
            <a:off x="5934974" y="111190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descr="https://powerpoint.officeapps.live.com/pods/GetClipboardImage.ashx?Id=bdedfe3a-41bc-4950-9661-c83310235b70&amp;DC=PSG3&amp;pkey=bf978207-3fba-4a01-b4ed-f2f97f5763d5&amp;wdwaccluster=PSG3">
            <a:extLst>
              <a:ext uri="{FF2B5EF4-FFF2-40B4-BE49-F238E27FC236}">
                <a16:creationId xmlns:a16="http://schemas.microsoft.com/office/drawing/2014/main" id="{E82E6102-5A86-49F2-B786-CD66F8740930}"/>
              </a:ext>
            </a:extLst>
          </p:cNvPr>
          <p:cNvSpPr>
            <a:spLocks noChangeAspect="1" noChangeArrowheads="1"/>
          </p:cNvSpPr>
          <p:nvPr/>
        </p:nvSpPr>
        <p:spPr bwMode="auto">
          <a:xfrm>
            <a:off x="6087374" y="126430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Content Placeholder 2"/>
          <p:cNvSpPr txBox="1">
            <a:spLocks/>
          </p:cNvSpPr>
          <p:nvPr/>
        </p:nvSpPr>
        <p:spPr>
          <a:xfrm>
            <a:off x="318354" y="4797152"/>
            <a:ext cx="11233239" cy="1918387"/>
          </a:xfrm>
          <a:prstGeom prst="rect">
            <a:avLst/>
          </a:prstGeom>
          <a:solidFill>
            <a:srgbClr val="C7EBE2"/>
          </a:solidFill>
          <a:ln>
            <a:solidFill>
              <a:schemeClr val="tx1"/>
            </a:solidFill>
            <a:prstDash val="dash"/>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400" b="1" dirty="0"/>
              <a:t>Moving sounds</a:t>
            </a:r>
            <a:endParaRPr lang="en-US" sz="2400" dirty="0"/>
          </a:p>
          <a:p>
            <a:pPr marL="0" indent="0">
              <a:lnSpc>
                <a:spcPct val="100000"/>
              </a:lnSpc>
              <a:buNone/>
            </a:pPr>
            <a:r>
              <a:rPr lang="en-US" sz="2400" dirty="0"/>
              <a:t>When a word ends in a consonant, and the next word starts with a vowel, the final consonant in the first word tends to </a:t>
            </a:r>
            <a:r>
              <a:rPr lang="en-US" sz="2400" b="1" dirty="0"/>
              <a:t>move</a:t>
            </a:r>
            <a:r>
              <a:rPr lang="en-US" sz="2400" dirty="0"/>
              <a:t> to the next word.</a:t>
            </a:r>
          </a:p>
          <a:p>
            <a:pPr marL="0" indent="0">
              <a:buNone/>
            </a:pPr>
            <a:endParaRPr lang="en-US" sz="2400" dirty="0"/>
          </a:p>
          <a:p>
            <a:pPr marL="0" indent="0">
              <a:lnSpc>
                <a:spcPct val="100000"/>
              </a:lnSpc>
              <a:spcBef>
                <a:spcPts val="0"/>
              </a:spcBef>
              <a:buNone/>
            </a:pPr>
            <a:r>
              <a:rPr lang="en-US" i="1" dirty="0">
                <a:solidFill>
                  <a:srgbClr val="0070C0"/>
                </a:solidFill>
              </a:rPr>
              <a:t>	</a:t>
            </a:r>
            <a:r>
              <a:rPr lang="en-US" sz="2400" i="1" dirty="0">
                <a:solidFill>
                  <a:srgbClr val="0070C0"/>
                </a:solidFill>
              </a:rPr>
              <a:t>		</a:t>
            </a:r>
            <a:endParaRPr lang="en-US" sz="2400" dirty="0"/>
          </a:p>
        </p:txBody>
      </p:sp>
      <p:sp>
        <p:nvSpPr>
          <p:cNvPr id="15" name="Rectangle 14"/>
          <p:cNvSpPr/>
          <p:nvPr/>
        </p:nvSpPr>
        <p:spPr>
          <a:xfrm>
            <a:off x="924886" y="1901850"/>
            <a:ext cx="10020174" cy="2677656"/>
          </a:xfrm>
          <a:prstGeom prst="rect">
            <a:avLst/>
          </a:prstGeom>
          <a:solidFill>
            <a:srgbClr val="FFFFD1"/>
          </a:solidFill>
          <a:ln>
            <a:solidFill>
              <a:schemeClr val="tx1"/>
            </a:solidFill>
            <a:prstDash val="dashDot"/>
          </a:ln>
        </p:spPr>
        <p:txBody>
          <a:bodyPr wrap="square">
            <a:spAutoFit/>
          </a:bodyPr>
          <a:lstStyle/>
          <a:p>
            <a:pPr lvl="1" eaLnBrk="0" fontAlgn="base" hangingPunct="0">
              <a:lnSpc>
                <a:spcPct val="200000"/>
              </a:lnSpc>
              <a:spcBef>
                <a:spcPct val="0"/>
              </a:spcBef>
              <a:spcAft>
                <a:spcPct val="0"/>
              </a:spcAft>
            </a:pPr>
            <a:r>
              <a:rPr lang="en-GB" altLang="en-US" sz="2800" dirty="0">
                <a:solidFill>
                  <a:srgbClr val="0070C0"/>
                </a:solidFill>
              </a:rPr>
              <a:t>i</a:t>
            </a:r>
            <a:r>
              <a:rPr lang="en-GB" altLang="en-US" sz="2800" b="1" u="sng" dirty="0">
                <a:solidFill>
                  <a:srgbClr val="002060"/>
                </a:solidFill>
              </a:rPr>
              <a:t>n E</a:t>
            </a:r>
            <a:r>
              <a:rPr lang="en-GB" altLang="en-US" sz="2800" dirty="0">
                <a:solidFill>
                  <a:srgbClr val="0070C0"/>
                </a:solidFill>
              </a:rPr>
              <a:t>nglish </a:t>
            </a:r>
            <a:r>
              <a:rPr lang="en-GB" altLang="en-US" sz="2800" dirty="0">
                <a:solidFill>
                  <a:srgbClr val="0070C0"/>
                </a:solidFill>
                <a:sym typeface="Wingdings" panose="05000000000000000000" pitchFamily="2" charset="2"/>
              </a:rPr>
              <a:t> </a:t>
            </a:r>
            <a:r>
              <a:rPr lang="en-GB" altLang="en-US" sz="2800" dirty="0">
                <a:solidFill>
                  <a:srgbClr val="0070C0"/>
                </a:solidFill>
              </a:rPr>
              <a:t>I </a:t>
            </a:r>
            <a:r>
              <a:rPr lang="en-GB" altLang="en-US" sz="2800" b="1" u="sng" dirty="0" err="1">
                <a:solidFill>
                  <a:srgbClr val="C00000"/>
                </a:solidFill>
              </a:rPr>
              <a:t>nE</a:t>
            </a:r>
            <a:r>
              <a:rPr lang="en-GB" altLang="en-US" sz="2800" dirty="0" err="1">
                <a:solidFill>
                  <a:srgbClr val="0070C0"/>
                </a:solidFill>
              </a:rPr>
              <a:t>nglish</a:t>
            </a:r>
            <a:endParaRPr lang="en-GB" altLang="en-US" sz="2800" dirty="0">
              <a:solidFill>
                <a:srgbClr val="0070C0"/>
              </a:solidFill>
              <a:sym typeface="Wingdings" panose="05000000000000000000" pitchFamily="2" charset="2"/>
            </a:endParaRPr>
          </a:p>
          <a:p>
            <a:pPr lvl="1" eaLnBrk="0" fontAlgn="base" hangingPunct="0">
              <a:lnSpc>
                <a:spcPct val="200000"/>
              </a:lnSpc>
              <a:spcBef>
                <a:spcPct val="0"/>
              </a:spcBef>
              <a:spcAft>
                <a:spcPct val="0"/>
              </a:spcAft>
            </a:pPr>
            <a:r>
              <a:rPr lang="en-US" altLang="en-US" sz="2800" dirty="0">
                <a:solidFill>
                  <a:srgbClr val="0070C0"/>
                </a:solidFill>
              </a:rPr>
              <a:t>we’ve pai</a:t>
            </a:r>
            <a:r>
              <a:rPr lang="en-US" altLang="en-US" sz="2800" b="1" u="sng" dirty="0">
                <a:solidFill>
                  <a:srgbClr val="002060"/>
                </a:solidFill>
              </a:rPr>
              <a:t>d a</a:t>
            </a:r>
            <a:r>
              <a:rPr lang="en-US" altLang="en-US" sz="2800" dirty="0">
                <a:solidFill>
                  <a:srgbClr val="0070C0"/>
                </a:solidFill>
              </a:rPr>
              <a:t> lot </a:t>
            </a:r>
            <a:r>
              <a:rPr lang="en-US" altLang="en-US" sz="2800" dirty="0">
                <a:solidFill>
                  <a:srgbClr val="0070C0"/>
                </a:solidFill>
                <a:sym typeface="Wingdings" panose="05000000000000000000" pitchFamily="2" charset="2"/>
              </a:rPr>
              <a:t> </a:t>
            </a:r>
            <a:r>
              <a:rPr lang="en-US" altLang="en-US" sz="2800" dirty="0">
                <a:solidFill>
                  <a:srgbClr val="0070C0"/>
                </a:solidFill>
              </a:rPr>
              <a:t>we’ve </a:t>
            </a:r>
            <a:r>
              <a:rPr lang="en-US" altLang="en-US" sz="2800" dirty="0" err="1">
                <a:solidFill>
                  <a:srgbClr val="0070C0"/>
                </a:solidFill>
              </a:rPr>
              <a:t>pai</a:t>
            </a:r>
            <a:r>
              <a:rPr lang="en-US" altLang="en-US" sz="2800" dirty="0">
                <a:solidFill>
                  <a:srgbClr val="0070C0"/>
                </a:solidFill>
              </a:rPr>
              <a:t> </a:t>
            </a:r>
            <a:r>
              <a:rPr lang="en-US" altLang="en-US" sz="2800" b="1" u="sng" dirty="0" err="1">
                <a:solidFill>
                  <a:srgbClr val="C00000"/>
                </a:solidFill>
              </a:rPr>
              <a:t>da</a:t>
            </a:r>
            <a:r>
              <a:rPr lang="en-US" altLang="en-US" sz="2800" dirty="0" err="1">
                <a:solidFill>
                  <a:srgbClr val="0070C0"/>
                </a:solidFill>
              </a:rPr>
              <a:t>lot</a:t>
            </a:r>
            <a:endParaRPr lang="en-US" altLang="en-US" sz="2800" dirty="0">
              <a:solidFill>
                <a:srgbClr val="0070C0"/>
              </a:solidFill>
            </a:endParaRPr>
          </a:p>
          <a:p>
            <a:pPr lvl="1" eaLnBrk="0" fontAlgn="base" hangingPunct="0">
              <a:lnSpc>
                <a:spcPct val="200000"/>
              </a:lnSpc>
              <a:spcBef>
                <a:spcPct val="0"/>
              </a:spcBef>
              <a:spcAft>
                <a:spcPct val="0"/>
              </a:spcAft>
            </a:pPr>
            <a:r>
              <a:rPr lang="en-US" altLang="en-US" sz="2800" dirty="0">
                <a:solidFill>
                  <a:srgbClr val="0070C0"/>
                </a:solidFill>
              </a:rPr>
              <a:t>as fa</a:t>
            </a:r>
            <a:r>
              <a:rPr lang="en-US" altLang="en-US" sz="2800" b="1" u="sng" dirty="0">
                <a:solidFill>
                  <a:srgbClr val="002060"/>
                </a:solidFill>
              </a:rPr>
              <a:t>r as I</a:t>
            </a:r>
            <a:r>
              <a:rPr lang="en-US" altLang="en-US" sz="2800" dirty="0">
                <a:solidFill>
                  <a:srgbClr val="0070C0"/>
                </a:solidFill>
              </a:rPr>
              <a:t>’m concerned </a:t>
            </a:r>
            <a:r>
              <a:rPr lang="en-US" altLang="en-US" sz="2800" dirty="0">
                <a:solidFill>
                  <a:srgbClr val="0070C0"/>
                </a:solidFill>
                <a:sym typeface="Wingdings" panose="05000000000000000000" pitchFamily="2" charset="2"/>
              </a:rPr>
              <a:t> </a:t>
            </a:r>
            <a:r>
              <a:rPr lang="en-US" altLang="en-US" sz="2800" dirty="0">
                <a:solidFill>
                  <a:srgbClr val="0070C0"/>
                </a:solidFill>
              </a:rPr>
              <a:t>as fa </a:t>
            </a:r>
            <a:r>
              <a:rPr lang="en-US" altLang="en-US" sz="2800" b="1" u="sng" dirty="0" err="1">
                <a:solidFill>
                  <a:srgbClr val="C00000"/>
                </a:solidFill>
              </a:rPr>
              <a:t>ra</a:t>
            </a:r>
            <a:r>
              <a:rPr lang="en-US" altLang="en-US" sz="2800" b="1" u="sng" dirty="0">
                <a:solidFill>
                  <a:srgbClr val="C00000"/>
                </a:solidFill>
              </a:rPr>
              <a:t> </a:t>
            </a:r>
            <a:r>
              <a:rPr lang="en-US" altLang="en-US" sz="2800" b="1" u="sng" dirty="0" err="1">
                <a:solidFill>
                  <a:srgbClr val="C00000"/>
                </a:solidFill>
              </a:rPr>
              <a:t>sI</a:t>
            </a:r>
            <a:r>
              <a:rPr lang="en-US" altLang="en-US" sz="2800" dirty="0" err="1">
                <a:solidFill>
                  <a:srgbClr val="0070C0"/>
                </a:solidFill>
              </a:rPr>
              <a:t>’m</a:t>
            </a:r>
            <a:r>
              <a:rPr lang="en-US" altLang="en-US" sz="2800" dirty="0">
                <a:solidFill>
                  <a:srgbClr val="0070C0"/>
                </a:solidFill>
              </a:rPr>
              <a:t> concerned</a:t>
            </a:r>
            <a:endParaRPr lang="en-US" altLang="en-US" sz="2800" dirty="0">
              <a:solidFill>
                <a:srgbClr val="0070C0"/>
              </a:solidFill>
              <a:sym typeface="Wingdings" panose="05000000000000000000" pitchFamily="2" charset="2"/>
            </a:endParaRPr>
          </a:p>
        </p:txBody>
      </p:sp>
      <p:sp>
        <p:nvSpPr>
          <p:cNvPr id="16" name="Content Placeholder 2"/>
          <p:cNvSpPr>
            <a:spLocks noGrp="1"/>
          </p:cNvSpPr>
          <p:nvPr>
            <p:ph idx="1"/>
          </p:nvPr>
        </p:nvSpPr>
        <p:spPr>
          <a:xfrm>
            <a:off x="924886" y="1071251"/>
            <a:ext cx="10020174" cy="951533"/>
          </a:xfrm>
          <a:noFill/>
        </p:spPr>
        <p:txBody>
          <a:bodyPr>
            <a:normAutofit/>
          </a:bodyPr>
          <a:lstStyle/>
          <a:p>
            <a:pPr marL="0" indent="0">
              <a:buNone/>
            </a:pPr>
            <a:r>
              <a:rPr lang="en-US" altLang="zh-CN" sz="2400" dirty="0"/>
              <a:t>Read the phrases below slowly and then faster. Is there a difference for the underlined sounds?</a:t>
            </a:r>
            <a:endParaRPr lang="en-US" sz="2400" dirty="0"/>
          </a:p>
        </p:txBody>
      </p:sp>
      <p:sp>
        <p:nvSpPr>
          <p:cNvPr id="2" name="Rectangle 1"/>
          <p:cNvSpPr/>
          <p:nvPr/>
        </p:nvSpPr>
        <p:spPr>
          <a:xfrm>
            <a:off x="2855640" y="2162711"/>
            <a:ext cx="1872208" cy="720080"/>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3791744" y="2946412"/>
            <a:ext cx="3980843" cy="720080"/>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4871864" y="3758801"/>
            <a:ext cx="3980843" cy="720080"/>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2861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animBg="1"/>
      <p:bldP spid="13"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2567608" y="279885"/>
            <a:ext cx="7956376" cy="556827"/>
            <a:chOff x="103092947" y="106166598"/>
            <a:chExt cx="6633628" cy="556506"/>
          </a:xfrm>
        </p:grpSpPr>
        <p:sp>
          <p:nvSpPr>
            <p:cNvPr id="6"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Connected speech:</a:t>
              </a:r>
              <a:r>
                <a:rPr lang="en-GB" altLang="en-US" sz="2400" dirty="0">
                  <a:solidFill>
                    <a:srgbClr val="000000"/>
                  </a:solidFill>
                  <a:latin typeface="Verdana" panose="020B0604030504040204" pitchFamily="34" charset="0"/>
                </a:rPr>
                <a:t> Consonant to vowel</a:t>
              </a:r>
              <a:endParaRPr lang="en-US" altLang="en-US" sz="2800" dirty="0">
                <a:latin typeface="Arial" panose="020B0604020202020204" pitchFamily="34" charset="0"/>
              </a:endParaRPr>
            </a:p>
          </p:txBody>
        </p:sp>
        <p:sp>
          <p:nvSpPr>
            <p:cNvPr id="7"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8" name="Picture 5" descr="UoN_Primary_Logo_RG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9" name="Content Placeholder 2"/>
          <p:cNvSpPr txBox="1">
            <a:spLocks/>
          </p:cNvSpPr>
          <p:nvPr/>
        </p:nvSpPr>
        <p:spPr>
          <a:xfrm>
            <a:off x="607607" y="1184466"/>
            <a:ext cx="10515600" cy="705917"/>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Read the phrases below. Can you identify the moving sounds?</a:t>
            </a:r>
          </a:p>
        </p:txBody>
      </p:sp>
      <p:graphicFrame>
        <p:nvGraphicFramePr>
          <p:cNvPr id="5" name="Table 4"/>
          <p:cNvGraphicFramePr>
            <a:graphicFrameLocks noGrp="1"/>
          </p:cNvGraphicFramePr>
          <p:nvPr>
            <p:extLst>
              <p:ext uri="{D42A27DB-BD31-4B8C-83A1-F6EECF244321}">
                <p14:modId xmlns:p14="http://schemas.microsoft.com/office/powerpoint/2010/main" val="3016837182"/>
              </p:ext>
            </p:extLst>
          </p:nvPr>
        </p:nvGraphicFramePr>
        <p:xfrm>
          <a:off x="1219162" y="1700808"/>
          <a:ext cx="9845390" cy="4023360"/>
        </p:xfrm>
        <a:graphic>
          <a:graphicData uri="http://schemas.openxmlformats.org/drawingml/2006/table">
            <a:tbl>
              <a:tblPr firstRow="1" bandRow="1">
                <a:tableStyleId>{2D5ABB26-0587-4C30-8999-92F81FD0307C}</a:tableStyleId>
              </a:tblPr>
              <a:tblGrid>
                <a:gridCol w="4652410">
                  <a:extLst>
                    <a:ext uri="{9D8B030D-6E8A-4147-A177-3AD203B41FA5}">
                      <a16:colId xmlns:a16="http://schemas.microsoft.com/office/drawing/2014/main" val="3994544840"/>
                    </a:ext>
                  </a:extLst>
                </a:gridCol>
                <a:gridCol w="5192980">
                  <a:extLst>
                    <a:ext uri="{9D8B030D-6E8A-4147-A177-3AD203B41FA5}">
                      <a16:colId xmlns:a16="http://schemas.microsoft.com/office/drawing/2014/main" val="4242192992"/>
                    </a:ext>
                  </a:extLst>
                </a:gridCol>
              </a:tblGrid>
              <a:tr h="1005840">
                <a:tc>
                  <a:txBody>
                    <a:bodyPr/>
                    <a:lstStyle/>
                    <a:p>
                      <a:pPr algn="l"/>
                      <a:r>
                        <a:rPr lang="en-US" sz="3600" dirty="0"/>
                        <a:t>(1) … can result in …</a:t>
                      </a:r>
                      <a:endParaRPr lang="en-GB" sz="3600" dirty="0"/>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tc>
                  <a:txBody>
                    <a:bodyPr/>
                    <a:lstStyle/>
                    <a:p>
                      <a:pPr algn="l"/>
                      <a:r>
                        <a:rPr lang="en-US" sz="3600" dirty="0"/>
                        <a:t>(2) … is only … </a:t>
                      </a:r>
                      <a:endParaRPr lang="en-GB" sz="3600" dirty="0"/>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extLst>
                  <a:ext uri="{0D108BD9-81ED-4DB2-BD59-A6C34878D82A}">
                    <a16:rowId xmlns:a16="http://schemas.microsoft.com/office/drawing/2014/main" val="2845625560"/>
                  </a:ext>
                </a:extLst>
              </a:tr>
              <a:tr h="1005840">
                <a:tc>
                  <a:txBody>
                    <a:bodyPr/>
                    <a:lstStyle/>
                    <a:p>
                      <a:pPr algn="l"/>
                      <a:r>
                        <a:rPr lang="en-US" sz="3600" dirty="0"/>
                        <a:t>(3) … this is …</a:t>
                      </a:r>
                      <a:endParaRPr lang="en-GB" sz="3600" dirty="0"/>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tc>
                  <a:txBody>
                    <a:bodyPr/>
                    <a:lstStyle/>
                    <a:p>
                      <a:pPr algn="l"/>
                      <a:r>
                        <a:rPr lang="en-US" sz="3600" dirty="0"/>
                        <a:t>(4) … influence</a:t>
                      </a:r>
                      <a:r>
                        <a:rPr lang="en-US" sz="3600" baseline="0" dirty="0"/>
                        <a:t> o</a:t>
                      </a:r>
                      <a:r>
                        <a:rPr lang="en-US" sz="3600" dirty="0"/>
                        <a:t>n …</a:t>
                      </a:r>
                      <a:endParaRPr lang="en-GB" sz="3600" dirty="0"/>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extLst>
                  <a:ext uri="{0D108BD9-81ED-4DB2-BD59-A6C34878D82A}">
                    <a16:rowId xmlns:a16="http://schemas.microsoft.com/office/drawing/2014/main" val="2491006267"/>
                  </a:ext>
                </a:extLst>
              </a:tr>
              <a:tr h="1005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t>(5) …</a:t>
                      </a:r>
                      <a:r>
                        <a:rPr lang="en-US" sz="3600" baseline="0" dirty="0"/>
                        <a:t> an example of …</a:t>
                      </a:r>
                      <a:endParaRPr lang="en-GB" sz="3600" dirty="0"/>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t>(6) … a combination of …</a:t>
                      </a:r>
                      <a:endParaRPr lang="en-GB" sz="3600" dirty="0"/>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extLst>
                  <a:ext uri="{0D108BD9-81ED-4DB2-BD59-A6C34878D82A}">
                    <a16:rowId xmlns:a16="http://schemas.microsoft.com/office/drawing/2014/main" val="3673426757"/>
                  </a:ext>
                </a:extLst>
              </a:tr>
              <a:tr h="1005840">
                <a:tc>
                  <a:txBody>
                    <a:bodyPr/>
                    <a:lstStyle/>
                    <a:p>
                      <a:pPr algn="l"/>
                      <a:r>
                        <a:rPr lang="en-US" sz="3600" dirty="0"/>
                        <a:t>(7) ... a</a:t>
                      </a:r>
                      <a:r>
                        <a:rPr lang="en-US" sz="3600" baseline="0" dirty="0"/>
                        <a:t> symptom of …</a:t>
                      </a:r>
                      <a:endParaRPr lang="en-GB" sz="3600" dirty="0"/>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t>(8) … lack of …</a:t>
                      </a:r>
                      <a:endParaRPr lang="en-GB" sz="3600" dirty="0"/>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extLst>
                  <a:ext uri="{0D108BD9-81ED-4DB2-BD59-A6C34878D82A}">
                    <a16:rowId xmlns:a16="http://schemas.microsoft.com/office/drawing/2014/main" val="2099544473"/>
                  </a:ext>
                </a:extLst>
              </a:tr>
            </a:tbl>
          </a:graphicData>
        </a:graphic>
      </p:graphicFrame>
      <p:sp>
        <p:nvSpPr>
          <p:cNvPr id="2" name="Rectangle 1"/>
          <p:cNvSpPr/>
          <p:nvPr/>
        </p:nvSpPr>
        <p:spPr>
          <a:xfrm>
            <a:off x="1822284" y="1842093"/>
            <a:ext cx="3960440" cy="792088"/>
          </a:xfrm>
          <a:prstGeom prst="rect">
            <a:avLst/>
          </a:prstGeom>
          <a:solidFill>
            <a:srgbClr val="FFF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 can </a:t>
            </a:r>
            <a:r>
              <a:rPr lang="en-US" sz="3600" dirty="0" err="1">
                <a:solidFill>
                  <a:schemeClr val="tx1"/>
                </a:solidFill>
              </a:rPr>
              <a:t>resul</a:t>
            </a:r>
            <a:r>
              <a:rPr lang="en-US" sz="3600" dirty="0">
                <a:solidFill>
                  <a:schemeClr val="tx1"/>
                </a:solidFill>
              </a:rPr>
              <a:t> </a:t>
            </a:r>
            <a:r>
              <a:rPr lang="en-US" sz="3600" b="1" u="sng" dirty="0">
                <a:solidFill>
                  <a:srgbClr val="0070C0"/>
                </a:solidFill>
              </a:rPr>
              <a:t>ti</a:t>
            </a:r>
            <a:r>
              <a:rPr lang="en-US" sz="3600" dirty="0">
                <a:solidFill>
                  <a:schemeClr val="tx1"/>
                </a:solidFill>
              </a:rPr>
              <a:t>n …</a:t>
            </a:r>
            <a:endParaRPr lang="en-GB" sz="3600" dirty="0">
              <a:solidFill>
                <a:schemeClr val="tx1"/>
              </a:solidFill>
            </a:endParaRPr>
          </a:p>
        </p:txBody>
      </p:sp>
      <p:sp>
        <p:nvSpPr>
          <p:cNvPr id="10" name="Rectangle 9"/>
          <p:cNvSpPr/>
          <p:nvPr/>
        </p:nvSpPr>
        <p:spPr>
          <a:xfrm>
            <a:off x="6424367" y="1771642"/>
            <a:ext cx="3960440" cy="792088"/>
          </a:xfrm>
          <a:prstGeom prst="rect">
            <a:avLst/>
          </a:prstGeom>
          <a:solidFill>
            <a:srgbClr val="FFF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 </a:t>
            </a:r>
            <a:r>
              <a:rPr lang="en-US" sz="3600" dirty="0" err="1">
                <a:solidFill>
                  <a:schemeClr val="tx1"/>
                </a:solidFill>
              </a:rPr>
              <a:t>i</a:t>
            </a:r>
            <a:r>
              <a:rPr lang="en-US" sz="3600" dirty="0">
                <a:solidFill>
                  <a:schemeClr val="tx1"/>
                </a:solidFill>
              </a:rPr>
              <a:t> </a:t>
            </a:r>
            <a:r>
              <a:rPr lang="en-US" sz="3600" b="1" u="sng" dirty="0">
                <a:solidFill>
                  <a:srgbClr val="0070C0"/>
                </a:solidFill>
              </a:rPr>
              <a:t>so</a:t>
            </a:r>
            <a:r>
              <a:rPr lang="en-US" sz="3600" dirty="0">
                <a:solidFill>
                  <a:schemeClr val="tx1"/>
                </a:solidFill>
              </a:rPr>
              <a:t>nly …</a:t>
            </a:r>
            <a:endParaRPr lang="en-GB" sz="3600" dirty="0">
              <a:solidFill>
                <a:schemeClr val="tx1"/>
              </a:solidFill>
            </a:endParaRPr>
          </a:p>
        </p:txBody>
      </p:sp>
      <p:sp>
        <p:nvSpPr>
          <p:cNvPr id="11" name="Rectangle 10"/>
          <p:cNvSpPr/>
          <p:nvPr/>
        </p:nvSpPr>
        <p:spPr>
          <a:xfrm>
            <a:off x="1822284" y="2833937"/>
            <a:ext cx="3960440" cy="792088"/>
          </a:xfrm>
          <a:prstGeom prst="rect">
            <a:avLst/>
          </a:prstGeom>
          <a:solidFill>
            <a:srgbClr val="FFF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 </a:t>
            </a:r>
            <a:r>
              <a:rPr lang="en-US" sz="3600" dirty="0" err="1">
                <a:solidFill>
                  <a:schemeClr val="tx1"/>
                </a:solidFill>
              </a:rPr>
              <a:t>thi</a:t>
            </a:r>
            <a:r>
              <a:rPr lang="en-US" sz="3600" dirty="0">
                <a:solidFill>
                  <a:schemeClr val="tx1"/>
                </a:solidFill>
              </a:rPr>
              <a:t> </a:t>
            </a:r>
            <a:r>
              <a:rPr lang="en-US" sz="3600" b="1" u="sng" dirty="0">
                <a:solidFill>
                  <a:srgbClr val="0070C0"/>
                </a:solidFill>
              </a:rPr>
              <a:t>sis</a:t>
            </a:r>
            <a:r>
              <a:rPr lang="en-US" sz="3600" dirty="0">
                <a:solidFill>
                  <a:schemeClr val="tx1"/>
                </a:solidFill>
              </a:rPr>
              <a:t> …</a:t>
            </a:r>
            <a:endParaRPr lang="en-GB" sz="3600" dirty="0">
              <a:solidFill>
                <a:schemeClr val="tx1"/>
              </a:solidFill>
            </a:endParaRPr>
          </a:p>
        </p:txBody>
      </p:sp>
      <p:sp>
        <p:nvSpPr>
          <p:cNvPr id="12" name="Rectangle 11"/>
          <p:cNvSpPr/>
          <p:nvPr/>
        </p:nvSpPr>
        <p:spPr>
          <a:xfrm>
            <a:off x="6551608" y="2784025"/>
            <a:ext cx="3960440" cy="792088"/>
          </a:xfrm>
          <a:prstGeom prst="rect">
            <a:avLst/>
          </a:prstGeom>
          <a:solidFill>
            <a:srgbClr val="FFF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 </a:t>
            </a:r>
            <a:r>
              <a:rPr lang="en-US" sz="3600" dirty="0" err="1">
                <a:solidFill>
                  <a:schemeClr val="tx1"/>
                </a:solidFill>
              </a:rPr>
              <a:t>influen</a:t>
            </a:r>
            <a:r>
              <a:rPr lang="en-US" sz="3600" dirty="0">
                <a:solidFill>
                  <a:schemeClr val="tx1"/>
                </a:solidFill>
              </a:rPr>
              <a:t> </a:t>
            </a:r>
            <a:r>
              <a:rPr lang="en-US" sz="3600" b="1" u="sng" dirty="0" err="1">
                <a:solidFill>
                  <a:srgbClr val="0070C0"/>
                </a:solidFill>
              </a:rPr>
              <a:t>ceo</a:t>
            </a:r>
            <a:r>
              <a:rPr lang="en-US" sz="3600" dirty="0" err="1">
                <a:solidFill>
                  <a:schemeClr val="tx1"/>
                </a:solidFill>
              </a:rPr>
              <a:t>n</a:t>
            </a:r>
            <a:r>
              <a:rPr lang="en-US" sz="3600" dirty="0">
                <a:solidFill>
                  <a:schemeClr val="tx1"/>
                </a:solidFill>
              </a:rPr>
              <a:t> …</a:t>
            </a:r>
            <a:endParaRPr lang="en-GB" sz="3600" dirty="0">
              <a:solidFill>
                <a:schemeClr val="tx1"/>
              </a:solidFill>
            </a:endParaRPr>
          </a:p>
        </p:txBody>
      </p:sp>
      <p:sp>
        <p:nvSpPr>
          <p:cNvPr id="13" name="Rectangle 12"/>
          <p:cNvSpPr/>
          <p:nvPr/>
        </p:nvSpPr>
        <p:spPr>
          <a:xfrm>
            <a:off x="1822284" y="4812679"/>
            <a:ext cx="3960440" cy="792088"/>
          </a:xfrm>
          <a:prstGeom prst="rect">
            <a:avLst/>
          </a:prstGeom>
          <a:solidFill>
            <a:srgbClr val="FFF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 a </a:t>
            </a:r>
            <a:r>
              <a:rPr lang="en-US" sz="3600" dirty="0" err="1">
                <a:solidFill>
                  <a:schemeClr val="tx1"/>
                </a:solidFill>
              </a:rPr>
              <a:t>sympto</a:t>
            </a:r>
            <a:r>
              <a:rPr lang="en-US" sz="3600" dirty="0">
                <a:solidFill>
                  <a:schemeClr val="tx1"/>
                </a:solidFill>
              </a:rPr>
              <a:t> </a:t>
            </a:r>
            <a:r>
              <a:rPr lang="en-US" sz="3600" b="1" u="sng" dirty="0" err="1">
                <a:solidFill>
                  <a:srgbClr val="0070C0"/>
                </a:solidFill>
              </a:rPr>
              <a:t>mo</a:t>
            </a:r>
            <a:r>
              <a:rPr lang="en-US" sz="3600" dirty="0" err="1">
                <a:solidFill>
                  <a:schemeClr val="tx1"/>
                </a:solidFill>
              </a:rPr>
              <a:t>f</a:t>
            </a:r>
            <a:r>
              <a:rPr lang="en-US" sz="3600" dirty="0">
                <a:solidFill>
                  <a:schemeClr val="tx1"/>
                </a:solidFill>
              </a:rPr>
              <a:t> …</a:t>
            </a:r>
            <a:endParaRPr lang="en-GB" sz="3600" dirty="0">
              <a:solidFill>
                <a:schemeClr val="tx1"/>
              </a:solidFill>
            </a:endParaRPr>
          </a:p>
        </p:txBody>
      </p:sp>
      <p:sp>
        <p:nvSpPr>
          <p:cNvPr id="14" name="Rectangle 13"/>
          <p:cNvSpPr/>
          <p:nvPr/>
        </p:nvSpPr>
        <p:spPr>
          <a:xfrm>
            <a:off x="6575414" y="4812679"/>
            <a:ext cx="3960440" cy="792088"/>
          </a:xfrm>
          <a:prstGeom prst="rect">
            <a:avLst/>
          </a:prstGeom>
          <a:solidFill>
            <a:srgbClr val="FFF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 la </a:t>
            </a:r>
            <a:r>
              <a:rPr lang="en-US" sz="3600" b="1" u="sng" dirty="0" err="1">
                <a:solidFill>
                  <a:srgbClr val="0070C0"/>
                </a:solidFill>
              </a:rPr>
              <a:t>cko</a:t>
            </a:r>
            <a:r>
              <a:rPr lang="en-US" sz="3600" dirty="0" err="1">
                <a:solidFill>
                  <a:schemeClr val="tx1"/>
                </a:solidFill>
              </a:rPr>
              <a:t>f</a:t>
            </a:r>
            <a:r>
              <a:rPr lang="en-US" sz="3600" dirty="0">
                <a:solidFill>
                  <a:schemeClr val="tx1"/>
                </a:solidFill>
              </a:rPr>
              <a:t> …</a:t>
            </a:r>
            <a:endParaRPr lang="en-GB" sz="3600" dirty="0">
              <a:solidFill>
                <a:schemeClr val="tx1"/>
              </a:solidFill>
            </a:endParaRPr>
          </a:p>
        </p:txBody>
      </p:sp>
      <p:sp>
        <p:nvSpPr>
          <p:cNvPr id="17" name="Rectangle 16"/>
          <p:cNvSpPr/>
          <p:nvPr/>
        </p:nvSpPr>
        <p:spPr>
          <a:xfrm>
            <a:off x="1822284" y="3807306"/>
            <a:ext cx="3960440" cy="792088"/>
          </a:xfrm>
          <a:prstGeom prst="rect">
            <a:avLst/>
          </a:prstGeom>
          <a:solidFill>
            <a:srgbClr val="FFF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 a </a:t>
            </a:r>
            <a:r>
              <a:rPr lang="en-US" sz="3600" b="1" u="sng" dirty="0" err="1">
                <a:solidFill>
                  <a:srgbClr val="0070C0"/>
                </a:solidFill>
              </a:rPr>
              <a:t>ne</a:t>
            </a:r>
            <a:r>
              <a:rPr lang="en-US" sz="3600" dirty="0" err="1">
                <a:solidFill>
                  <a:schemeClr val="tx1"/>
                </a:solidFill>
              </a:rPr>
              <a:t>xamp</a:t>
            </a:r>
            <a:r>
              <a:rPr lang="en-US" sz="3600" dirty="0">
                <a:solidFill>
                  <a:schemeClr val="tx1"/>
                </a:solidFill>
              </a:rPr>
              <a:t> </a:t>
            </a:r>
            <a:r>
              <a:rPr lang="en-US" sz="3600" b="1" u="sng" dirty="0" err="1">
                <a:solidFill>
                  <a:srgbClr val="0070C0"/>
                </a:solidFill>
              </a:rPr>
              <a:t>leo</a:t>
            </a:r>
            <a:r>
              <a:rPr lang="en-US" sz="3600" dirty="0" err="1">
                <a:solidFill>
                  <a:schemeClr val="tx1"/>
                </a:solidFill>
              </a:rPr>
              <a:t>f</a:t>
            </a:r>
            <a:r>
              <a:rPr lang="en-US" sz="3600" dirty="0">
                <a:solidFill>
                  <a:schemeClr val="tx1"/>
                </a:solidFill>
              </a:rPr>
              <a:t> …</a:t>
            </a:r>
            <a:endParaRPr lang="en-GB" sz="3600" dirty="0">
              <a:solidFill>
                <a:schemeClr val="tx1"/>
              </a:solidFill>
            </a:endParaRPr>
          </a:p>
        </p:txBody>
      </p:sp>
      <p:sp>
        <p:nvSpPr>
          <p:cNvPr id="18" name="Rectangle 17"/>
          <p:cNvSpPr/>
          <p:nvPr/>
        </p:nvSpPr>
        <p:spPr>
          <a:xfrm>
            <a:off x="6491160" y="3807306"/>
            <a:ext cx="4392488" cy="792088"/>
          </a:xfrm>
          <a:prstGeom prst="rect">
            <a:avLst/>
          </a:prstGeom>
          <a:solidFill>
            <a:srgbClr val="FFF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 a </a:t>
            </a:r>
            <a:r>
              <a:rPr lang="en-US" sz="3600" dirty="0" err="1">
                <a:solidFill>
                  <a:schemeClr val="tx1"/>
                </a:solidFill>
              </a:rPr>
              <a:t>combinatio</a:t>
            </a:r>
            <a:r>
              <a:rPr lang="en-US" sz="3600" dirty="0">
                <a:solidFill>
                  <a:schemeClr val="tx1"/>
                </a:solidFill>
              </a:rPr>
              <a:t> </a:t>
            </a:r>
            <a:r>
              <a:rPr lang="en-US" sz="3600" b="1" u="sng" dirty="0" err="1">
                <a:solidFill>
                  <a:srgbClr val="0070C0"/>
                </a:solidFill>
              </a:rPr>
              <a:t>no</a:t>
            </a:r>
            <a:r>
              <a:rPr lang="en-US" sz="3600" dirty="0" err="1">
                <a:solidFill>
                  <a:schemeClr val="tx1"/>
                </a:solidFill>
              </a:rPr>
              <a:t>f</a:t>
            </a:r>
            <a:r>
              <a:rPr lang="en-US" sz="3600" dirty="0">
                <a:solidFill>
                  <a:schemeClr val="tx1"/>
                </a:solidFill>
              </a:rPr>
              <a:t> …</a:t>
            </a:r>
            <a:endParaRPr lang="en-GB" sz="3600" dirty="0">
              <a:solidFill>
                <a:schemeClr val="tx1"/>
              </a:solidFill>
            </a:endParaRPr>
          </a:p>
        </p:txBody>
      </p:sp>
      <p:sp>
        <p:nvSpPr>
          <p:cNvPr id="19" name="Content Placeholder 2"/>
          <p:cNvSpPr txBox="1">
            <a:spLocks/>
          </p:cNvSpPr>
          <p:nvPr/>
        </p:nvSpPr>
        <p:spPr>
          <a:xfrm>
            <a:off x="607607" y="6035048"/>
            <a:ext cx="10515600" cy="39509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Listen to the recording to check your answers.</a:t>
            </a:r>
          </a:p>
        </p:txBody>
      </p:sp>
      <p:pic>
        <p:nvPicPr>
          <p:cNvPr id="3" name="Lesson 8.1 - 6. Consonant to vowel">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1021" y="5935710"/>
            <a:ext cx="609600" cy="609600"/>
          </a:xfrm>
          <a:prstGeom prst="rect">
            <a:avLst/>
          </a:prstGeom>
        </p:spPr>
      </p:pic>
      <p:pic>
        <p:nvPicPr>
          <p:cNvPr id="15" name="Picture 6" descr="Book Generic Mixed icon">
            <a:extLst>
              <a:ext uri="{FF2B5EF4-FFF2-40B4-BE49-F238E27FC236}">
                <a16:creationId xmlns:a16="http://schemas.microsoft.com/office/drawing/2014/main" id="{54DDCB4B-60BD-C120-A72C-94ACE1C5E8F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731364" y="160589"/>
            <a:ext cx="1228914" cy="1228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77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5" restart="whenNotActive" fill="hold" evtFilter="cancelBubble" nodeType="interactiveSeq">
                <p:stCondLst>
                  <p:cond evt="onClick" delay="0">
                    <p:tgtEl>
                      <p:spTgt spid="3"/>
                    </p:tgtEl>
                  </p:cond>
                </p:stCondLst>
                <p:endSync evt="end" delay="0">
                  <p:rtn val="all"/>
                </p:endSync>
                <p:childTnLst>
                  <p:par>
                    <p:cTn id="36" fill="hold">
                      <p:stCondLst>
                        <p:cond delay="0"/>
                      </p:stCondLst>
                      <p:childTnLst>
                        <p:par>
                          <p:cTn id="37" fill="hold">
                            <p:stCondLst>
                              <p:cond delay="0"/>
                            </p:stCondLst>
                            <p:childTnLst>
                              <p:par>
                                <p:cTn id="38" presetID="1" presetClass="mediacall" presetSubtype="0" fill="hold" nodeType="clickEffect">
                                  <p:stCondLst>
                                    <p:cond delay="0"/>
                                  </p:stCondLst>
                                  <p:childTnLst>
                                    <p:cmd type="call" cmd="playFrom(0.0)">
                                      <p:cBhvr>
                                        <p:cTn id="39" dur="42588" fill="hold"/>
                                        <p:tgtEl>
                                          <p:spTgt spid="3"/>
                                        </p:tgtEl>
                                      </p:cBhvr>
                                    </p:cmd>
                                  </p:childTnLst>
                                </p:cTn>
                              </p:par>
                            </p:childTnLst>
                          </p:cTn>
                        </p:par>
                      </p:childTnLst>
                    </p:cTn>
                  </p:par>
                </p:childTnLst>
              </p:cTn>
              <p:nextCondLst>
                <p:cond evt="onClick" delay="0">
                  <p:tgtEl>
                    <p:spTgt spid="3"/>
                  </p:tgtEl>
                </p:cond>
              </p:nextCondLst>
            </p:seq>
            <p:audio>
              <p:cMediaNode vol="80000">
                <p:cTn id="40" fill="hold" display="0">
                  <p:stCondLst>
                    <p:cond delay="indefinite"/>
                  </p:stCondLst>
                  <p:endCondLst>
                    <p:cond evt="onStopAudio" delay="0">
                      <p:tgtEl>
                        <p:sldTgt/>
                      </p:tgtEl>
                    </p:cond>
                  </p:endCondLst>
                </p:cTn>
                <p:tgtEl>
                  <p:spTgt spid="3"/>
                </p:tgtEl>
              </p:cMediaNode>
            </p:audio>
          </p:childTnLst>
        </p:cTn>
      </p:par>
    </p:tnLst>
    <p:bldLst>
      <p:bldP spid="2" grpId="0" animBg="1"/>
      <p:bldP spid="10" grpId="0" animBg="1"/>
      <p:bldP spid="11" grpId="0" animBg="1"/>
      <p:bldP spid="12" grpId="0" animBg="1"/>
      <p:bldP spid="13" grpId="0" animBg="1"/>
      <p:bldP spid="14" grpId="0" animBg="1"/>
      <p:bldP spid="17"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2567608" y="279885"/>
            <a:ext cx="7956376" cy="556827"/>
            <a:chOff x="103092947" y="106166598"/>
            <a:chExt cx="6633628" cy="556506"/>
          </a:xfrm>
        </p:grpSpPr>
        <p:sp>
          <p:nvSpPr>
            <p:cNvPr id="6"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Connected speech:</a:t>
              </a:r>
              <a:r>
                <a:rPr lang="en-GB" altLang="en-US" sz="2400" dirty="0">
                  <a:solidFill>
                    <a:srgbClr val="000000"/>
                  </a:solidFill>
                  <a:latin typeface="Verdana" panose="020B0604030504040204" pitchFamily="34" charset="0"/>
                </a:rPr>
                <a:t> Consonant to vowel</a:t>
              </a:r>
              <a:endParaRPr lang="en-US" altLang="en-US" sz="2800" dirty="0">
                <a:latin typeface="Arial" panose="020B0604020202020204" pitchFamily="34" charset="0"/>
              </a:endParaRPr>
            </a:p>
          </p:txBody>
        </p:sp>
        <p:sp>
          <p:nvSpPr>
            <p:cNvPr id="7"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8"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9" name="Content Placeholder 2"/>
          <p:cNvSpPr txBox="1">
            <a:spLocks/>
          </p:cNvSpPr>
          <p:nvPr/>
        </p:nvSpPr>
        <p:spPr>
          <a:xfrm>
            <a:off x="607607" y="1184466"/>
            <a:ext cx="7576625" cy="5340878"/>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002060"/>
                </a:solidFill>
              </a:rPr>
              <a:t>Memory Game</a:t>
            </a:r>
            <a:endParaRPr lang="en-US" sz="2400" dirty="0">
              <a:solidFill>
                <a:srgbClr val="002060"/>
              </a:solidFill>
            </a:endParaRPr>
          </a:p>
          <a:p>
            <a:pPr marL="0" indent="0">
              <a:buNone/>
            </a:pPr>
            <a:r>
              <a:rPr lang="en-US" sz="2000" dirty="0"/>
              <a:t>Work in groups of 3-4.</a:t>
            </a:r>
          </a:p>
          <a:p>
            <a:pPr marL="0" indent="0">
              <a:buNone/>
            </a:pPr>
            <a:endParaRPr lang="en-US" sz="2000" dirty="0"/>
          </a:p>
          <a:p>
            <a:pPr marL="1092200" indent="-1092200">
              <a:buNone/>
            </a:pPr>
            <a:r>
              <a:rPr lang="en-US" sz="2000" i="1" dirty="0"/>
              <a:t>Student 1:</a:t>
            </a:r>
            <a:r>
              <a:rPr lang="en-US" sz="2000" dirty="0"/>
              <a:t> Use one of the phrases on the right to make a </a:t>
            </a:r>
            <a:r>
              <a:rPr lang="en-US" sz="2000" b="1" u="sng" dirty="0"/>
              <a:t>short </a:t>
            </a:r>
            <a:r>
              <a:rPr lang="en-US" sz="2000" dirty="0"/>
              <a:t>sentence and tick the phrase to show you’ve used it.</a:t>
            </a:r>
          </a:p>
          <a:p>
            <a:pPr marL="1309688" indent="-1309688">
              <a:buNone/>
            </a:pPr>
            <a:r>
              <a:rPr lang="en-US" sz="2000" dirty="0"/>
              <a:t>		</a:t>
            </a:r>
            <a:r>
              <a:rPr lang="en-US" sz="2000" dirty="0">
                <a:solidFill>
                  <a:srgbClr val="0070C0"/>
                </a:solidFill>
              </a:rPr>
              <a:t>e.g. </a:t>
            </a:r>
            <a:r>
              <a:rPr lang="en-US" sz="2000" i="1" u="sng" dirty="0">
                <a:solidFill>
                  <a:srgbClr val="0070C0"/>
                </a:solidFill>
              </a:rPr>
              <a:t>This is</a:t>
            </a:r>
            <a:r>
              <a:rPr lang="en-US" sz="2000" i="1" dirty="0">
                <a:solidFill>
                  <a:srgbClr val="0070C0"/>
                </a:solidFill>
              </a:rPr>
              <a:t> easy to understand.</a:t>
            </a:r>
            <a:endParaRPr lang="en-US" sz="2000" dirty="0">
              <a:solidFill>
                <a:srgbClr val="0070C0"/>
              </a:solidFill>
            </a:endParaRPr>
          </a:p>
          <a:p>
            <a:pPr marL="1092200" indent="-1092200">
              <a:buNone/>
            </a:pPr>
            <a:r>
              <a:rPr lang="en-US" sz="2000" i="1" dirty="0"/>
              <a:t>Student 2</a:t>
            </a:r>
            <a:r>
              <a:rPr lang="en-US" sz="2000" dirty="0"/>
              <a:t>: Repeat the sentence said by S1 and then make a sentence with one of the other phrases. Tick.</a:t>
            </a:r>
          </a:p>
          <a:p>
            <a:pPr marL="1092200" indent="-1092200">
              <a:buNone/>
            </a:pPr>
            <a:endParaRPr lang="en-US" sz="2000" dirty="0"/>
          </a:p>
          <a:p>
            <a:pPr marL="1092200" indent="-1092200">
              <a:buNone/>
            </a:pPr>
            <a:r>
              <a:rPr lang="en-US" sz="2000" i="1" dirty="0"/>
              <a:t>Student 3: </a:t>
            </a:r>
            <a:r>
              <a:rPr lang="en-US" sz="2000" dirty="0"/>
              <a:t>Repeat the sentences said by S1 and S2 and then make a sentence with one of the other phrases. Tick.</a:t>
            </a:r>
          </a:p>
          <a:p>
            <a:pPr marL="1092200" indent="-1092200">
              <a:buNone/>
            </a:pPr>
            <a:endParaRPr lang="en-US" sz="2000" dirty="0"/>
          </a:p>
          <a:p>
            <a:pPr marL="1092200" indent="-1092200">
              <a:buNone/>
            </a:pPr>
            <a:r>
              <a:rPr lang="en-US" sz="2000" dirty="0">
                <a:solidFill>
                  <a:srgbClr val="002060"/>
                </a:solidFill>
              </a:rPr>
              <a:t>Continue until you’ve used all the phrases. </a:t>
            </a:r>
          </a:p>
          <a:p>
            <a:pPr marL="1092200" indent="-1092200">
              <a:buNone/>
            </a:pPr>
            <a:r>
              <a:rPr lang="en-US" sz="2000" b="1" dirty="0">
                <a:solidFill>
                  <a:srgbClr val="002060"/>
                </a:solidFill>
              </a:rPr>
              <a:t>Who has the best memory?</a:t>
            </a:r>
          </a:p>
          <a:p>
            <a:pPr marL="1092200" indent="-1092200">
              <a:buNone/>
            </a:pPr>
            <a:endParaRPr lang="en-US" sz="2400" i="1" dirty="0"/>
          </a:p>
        </p:txBody>
      </p:sp>
      <p:graphicFrame>
        <p:nvGraphicFramePr>
          <p:cNvPr id="5" name="Table 4"/>
          <p:cNvGraphicFramePr>
            <a:graphicFrameLocks noGrp="1"/>
          </p:cNvGraphicFramePr>
          <p:nvPr>
            <p:extLst>
              <p:ext uri="{D42A27DB-BD31-4B8C-83A1-F6EECF244321}">
                <p14:modId xmlns:p14="http://schemas.microsoft.com/office/powerpoint/2010/main" val="3456228245"/>
              </p:ext>
            </p:extLst>
          </p:nvPr>
        </p:nvGraphicFramePr>
        <p:xfrm>
          <a:off x="8184232" y="1294837"/>
          <a:ext cx="3775809" cy="5230840"/>
        </p:xfrm>
        <a:graphic>
          <a:graphicData uri="http://schemas.openxmlformats.org/drawingml/2006/table">
            <a:tbl>
              <a:tblPr firstRow="1" bandRow="1">
                <a:tableStyleId>{2D5ABB26-0587-4C30-8999-92F81FD0307C}</a:tableStyleId>
              </a:tblPr>
              <a:tblGrid>
                <a:gridCol w="2880320">
                  <a:extLst>
                    <a:ext uri="{9D8B030D-6E8A-4147-A177-3AD203B41FA5}">
                      <a16:colId xmlns:a16="http://schemas.microsoft.com/office/drawing/2014/main" val="3994544840"/>
                    </a:ext>
                  </a:extLst>
                </a:gridCol>
                <a:gridCol w="895489">
                  <a:extLst>
                    <a:ext uri="{9D8B030D-6E8A-4147-A177-3AD203B41FA5}">
                      <a16:colId xmlns:a16="http://schemas.microsoft.com/office/drawing/2014/main" val="2564974065"/>
                    </a:ext>
                  </a:extLst>
                </a:gridCol>
              </a:tblGrid>
              <a:tr h="38927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nchor="ctr">
                    <a:lnL w="12700" cap="flat" cmpd="sng" algn="ctr">
                      <a:no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Calibri" panose="020F0502020204030204"/>
                          <a:ea typeface="+mn-ea"/>
                          <a:cs typeface="+mn-cs"/>
                        </a:rPr>
                        <a:t>Used</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2598756167"/>
                  </a:ext>
                </a:extLst>
              </a:tr>
              <a:tr h="59670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can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resul</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1" i="0" u="sng" strike="noStrike" kern="1200" cap="none" spc="0" normalizeH="0" baseline="0" noProof="0" dirty="0">
                          <a:ln>
                            <a:noFill/>
                          </a:ln>
                          <a:solidFill>
                            <a:srgbClr val="0070C0"/>
                          </a:solidFill>
                          <a:effectLst/>
                          <a:uLnTx/>
                          <a:uFillTx/>
                          <a:latin typeface="Calibri" panose="020F0502020204030204"/>
                          <a:ea typeface="+mn-ea"/>
                          <a:cs typeface="+mn-cs"/>
                        </a:rPr>
                        <a:t>ti</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n …</a:t>
                      </a: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extLst>
                  <a:ext uri="{0D108BD9-81ED-4DB2-BD59-A6C34878D82A}">
                    <a16:rowId xmlns:a16="http://schemas.microsoft.com/office/drawing/2014/main" val="2845625560"/>
                  </a:ext>
                </a:extLst>
              </a:tr>
              <a:tr h="596705">
                <a:tc>
                  <a:txBody>
                    <a:bodyPr/>
                    <a:lstStyle/>
                    <a:p>
                      <a:pPr algn="ctr"/>
                      <a:r>
                        <a:rPr lang="en-US" sz="2000" dirty="0">
                          <a:solidFill>
                            <a:schemeClr val="tx1"/>
                          </a:solidFill>
                        </a:rPr>
                        <a:t>… </a:t>
                      </a:r>
                      <a:r>
                        <a:rPr lang="en-US" sz="2000" dirty="0" err="1">
                          <a:solidFill>
                            <a:schemeClr val="tx1"/>
                          </a:solidFill>
                        </a:rPr>
                        <a:t>thi</a:t>
                      </a:r>
                      <a:r>
                        <a:rPr lang="en-US" sz="2000" dirty="0">
                          <a:solidFill>
                            <a:schemeClr val="tx1"/>
                          </a:solidFill>
                        </a:rPr>
                        <a:t> </a:t>
                      </a:r>
                      <a:r>
                        <a:rPr lang="en-US" sz="2000" b="1" u="sng" dirty="0">
                          <a:solidFill>
                            <a:srgbClr val="0070C0"/>
                          </a:solidFill>
                        </a:rPr>
                        <a:t>sis</a:t>
                      </a:r>
                      <a:r>
                        <a:rPr lang="en-US" sz="2000" dirty="0">
                          <a:solidFill>
                            <a:schemeClr val="tx1"/>
                          </a:solidFill>
                        </a:rPr>
                        <a:t> …</a:t>
                      </a:r>
                      <a:endParaRPr lang="en-GB" sz="2000" dirty="0">
                        <a:solidFill>
                          <a:schemeClr val="tx1"/>
                        </a:solidFill>
                      </a:endParaRPr>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tc>
                  <a:txBody>
                    <a:bodyPr/>
                    <a:lstStyle/>
                    <a:p>
                      <a:pPr algn="ctr"/>
                      <a:endParaRPr lang="en-GB" sz="2400" dirty="0">
                        <a:solidFill>
                          <a:schemeClr val="tx1"/>
                        </a:solidFill>
                      </a:endParaRPr>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extLst>
                  <a:ext uri="{0D108BD9-81ED-4DB2-BD59-A6C34878D82A}">
                    <a16:rowId xmlns:a16="http://schemas.microsoft.com/office/drawing/2014/main" val="2491006267"/>
                  </a:ext>
                </a:extLst>
              </a:tr>
              <a:tr h="596705">
                <a:tc>
                  <a:txBody>
                    <a:bodyPr/>
                    <a:lstStyle/>
                    <a:p>
                      <a:pPr algn="ctr"/>
                      <a:r>
                        <a:rPr lang="en-US" sz="2000" dirty="0">
                          <a:solidFill>
                            <a:schemeClr val="tx1"/>
                          </a:solidFill>
                        </a:rPr>
                        <a:t>… a </a:t>
                      </a:r>
                      <a:r>
                        <a:rPr lang="en-US" sz="2000" b="1" u="sng" dirty="0" err="1">
                          <a:solidFill>
                            <a:srgbClr val="0070C0"/>
                          </a:solidFill>
                        </a:rPr>
                        <a:t>ne</a:t>
                      </a:r>
                      <a:r>
                        <a:rPr lang="en-US" sz="2000" dirty="0" err="1">
                          <a:solidFill>
                            <a:schemeClr val="tx1"/>
                          </a:solidFill>
                        </a:rPr>
                        <a:t>xamp</a:t>
                      </a:r>
                      <a:r>
                        <a:rPr lang="en-US" sz="2000" dirty="0">
                          <a:solidFill>
                            <a:schemeClr val="tx1"/>
                          </a:solidFill>
                        </a:rPr>
                        <a:t> </a:t>
                      </a:r>
                      <a:r>
                        <a:rPr lang="en-US" sz="2000" b="1" u="sng" dirty="0" err="1">
                          <a:solidFill>
                            <a:srgbClr val="0070C0"/>
                          </a:solidFill>
                        </a:rPr>
                        <a:t>leo</a:t>
                      </a:r>
                      <a:r>
                        <a:rPr lang="en-US" sz="2000" dirty="0" err="1">
                          <a:solidFill>
                            <a:schemeClr val="tx1"/>
                          </a:solidFill>
                        </a:rPr>
                        <a:t>f</a:t>
                      </a:r>
                      <a:r>
                        <a:rPr lang="en-US" sz="2000" dirty="0">
                          <a:solidFill>
                            <a:schemeClr val="tx1"/>
                          </a:solidFill>
                        </a:rPr>
                        <a:t> …</a:t>
                      </a:r>
                      <a:endParaRPr lang="en-GB" sz="2000" dirty="0">
                        <a:solidFill>
                          <a:schemeClr val="tx1"/>
                        </a:solidFill>
                      </a:endParaRPr>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tc>
                  <a:txBody>
                    <a:bodyPr/>
                    <a:lstStyle/>
                    <a:p>
                      <a:pPr algn="ctr"/>
                      <a:endParaRPr lang="en-GB" sz="2400" dirty="0">
                        <a:solidFill>
                          <a:schemeClr val="tx1"/>
                        </a:solidFill>
                      </a:endParaRPr>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extLst>
                  <a:ext uri="{0D108BD9-81ED-4DB2-BD59-A6C34878D82A}">
                    <a16:rowId xmlns:a16="http://schemas.microsoft.com/office/drawing/2014/main" val="3673426757"/>
                  </a:ext>
                </a:extLst>
              </a:tr>
              <a:tr h="596705">
                <a:tc>
                  <a:txBody>
                    <a:bodyPr/>
                    <a:lstStyle/>
                    <a:p>
                      <a:pPr algn="ctr"/>
                      <a:r>
                        <a:rPr lang="en-US" sz="2000" dirty="0">
                          <a:solidFill>
                            <a:schemeClr val="tx1"/>
                          </a:solidFill>
                        </a:rPr>
                        <a:t>… a </a:t>
                      </a:r>
                      <a:r>
                        <a:rPr lang="en-US" sz="2000" dirty="0" err="1">
                          <a:solidFill>
                            <a:schemeClr val="tx1"/>
                          </a:solidFill>
                        </a:rPr>
                        <a:t>sympto</a:t>
                      </a:r>
                      <a:r>
                        <a:rPr lang="en-US" sz="2000" dirty="0">
                          <a:solidFill>
                            <a:schemeClr val="tx1"/>
                          </a:solidFill>
                        </a:rPr>
                        <a:t> </a:t>
                      </a:r>
                      <a:r>
                        <a:rPr lang="en-US" sz="2000" b="1" u="sng" dirty="0" err="1">
                          <a:solidFill>
                            <a:srgbClr val="0070C0"/>
                          </a:solidFill>
                        </a:rPr>
                        <a:t>mo</a:t>
                      </a:r>
                      <a:r>
                        <a:rPr lang="en-US" sz="2000" dirty="0" err="1">
                          <a:solidFill>
                            <a:schemeClr val="tx1"/>
                          </a:solidFill>
                        </a:rPr>
                        <a:t>f</a:t>
                      </a:r>
                      <a:r>
                        <a:rPr lang="en-US" sz="2000" dirty="0">
                          <a:solidFill>
                            <a:schemeClr val="tx1"/>
                          </a:solidFill>
                        </a:rPr>
                        <a:t> …</a:t>
                      </a:r>
                      <a:endParaRPr lang="en-GB" sz="2000" dirty="0">
                        <a:solidFill>
                          <a:schemeClr val="tx1"/>
                        </a:solidFill>
                      </a:endParaRPr>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tc>
                  <a:txBody>
                    <a:bodyPr/>
                    <a:lstStyle/>
                    <a:p>
                      <a:pPr algn="ctr"/>
                      <a:endParaRPr lang="en-GB" sz="2400" dirty="0">
                        <a:solidFill>
                          <a:schemeClr val="tx1"/>
                        </a:solidFill>
                      </a:endParaRPr>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extLst>
                  <a:ext uri="{0D108BD9-81ED-4DB2-BD59-A6C34878D82A}">
                    <a16:rowId xmlns:a16="http://schemas.microsoft.com/office/drawing/2014/main" val="2099544473"/>
                  </a:ext>
                </a:extLst>
              </a:tr>
              <a:tr h="596705">
                <a:tc>
                  <a:txBody>
                    <a:bodyPr/>
                    <a:lstStyle/>
                    <a:p>
                      <a:pPr algn="ctr"/>
                      <a:r>
                        <a:rPr lang="en-US" sz="2000" dirty="0">
                          <a:solidFill>
                            <a:schemeClr val="tx1"/>
                          </a:solidFill>
                        </a:rPr>
                        <a:t>… </a:t>
                      </a:r>
                      <a:r>
                        <a:rPr lang="en-US" sz="2000" dirty="0" err="1">
                          <a:solidFill>
                            <a:schemeClr val="tx1"/>
                          </a:solidFill>
                        </a:rPr>
                        <a:t>i</a:t>
                      </a:r>
                      <a:r>
                        <a:rPr lang="en-US" sz="2000" dirty="0">
                          <a:solidFill>
                            <a:schemeClr val="tx1"/>
                          </a:solidFill>
                        </a:rPr>
                        <a:t> </a:t>
                      </a:r>
                      <a:r>
                        <a:rPr lang="en-US" sz="2000" b="1" u="sng" dirty="0">
                          <a:solidFill>
                            <a:srgbClr val="0070C0"/>
                          </a:solidFill>
                        </a:rPr>
                        <a:t>so</a:t>
                      </a:r>
                      <a:r>
                        <a:rPr lang="en-US" sz="2000" dirty="0">
                          <a:solidFill>
                            <a:schemeClr val="tx1"/>
                          </a:solidFill>
                        </a:rPr>
                        <a:t>nly …</a:t>
                      </a:r>
                      <a:endParaRPr lang="en-GB" sz="2000" dirty="0">
                        <a:solidFill>
                          <a:schemeClr val="tx1"/>
                        </a:solidFill>
                      </a:endParaRPr>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tc>
                  <a:txBody>
                    <a:bodyPr/>
                    <a:lstStyle/>
                    <a:p>
                      <a:pPr algn="ctr"/>
                      <a:endParaRPr lang="en-GB" sz="2400" dirty="0">
                        <a:solidFill>
                          <a:schemeClr val="tx1"/>
                        </a:solidFill>
                      </a:endParaRPr>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extLst>
                  <a:ext uri="{0D108BD9-81ED-4DB2-BD59-A6C34878D82A}">
                    <a16:rowId xmlns:a16="http://schemas.microsoft.com/office/drawing/2014/main" val="2605755310"/>
                  </a:ext>
                </a:extLst>
              </a:tr>
              <a:tr h="596705">
                <a:tc>
                  <a:txBody>
                    <a:bodyPr/>
                    <a:lstStyle/>
                    <a:p>
                      <a:pPr algn="ctr"/>
                      <a:r>
                        <a:rPr lang="en-US" sz="2000" dirty="0">
                          <a:solidFill>
                            <a:schemeClr val="tx1"/>
                          </a:solidFill>
                        </a:rPr>
                        <a:t>… </a:t>
                      </a:r>
                      <a:r>
                        <a:rPr lang="en-US" sz="2000" dirty="0" err="1">
                          <a:solidFill>
                            <a:schemeClr val="tx1"/>
                          </a:solidFill>
                        </a:rPr>
                        <a:t>influen</a:t>
                      </a:r>
                      <a:r>
                        <a:rPr lang="en-US" sz="2000" dirty="0">
                          <a:solidFill>
                            <a:schemeClr val="tx1"/>
                          </a:solidFill>
                        </a:rPr>
                        <a:t> </a:t>
                      </a:r>
                      <a:r>
                        <a:rPr lang="en-US" sz="2000" b="1" u="sng" dirty="0" err="1">
                          <a:solidFill>
                            <a:srgbClr val="0070C0"/>
                          </a:solidFill>
                        </a:rPr>
                        <a:t>ceo</a:t>
                      </a:r>
                      <a:r>
                        <a:rPr lang="en-US" sz="2000" dirty="0" err="1">
                          <a:solidFill>
                            <a:schemeClr val="tx1"/>
                          </a:solidFill>
                        </a:rPr>
                        <a:t>n</a:t>
                      </a:r>
                      <a:r>
                        <a:rPr lang="en-US" sz="2000" dirty="0">
                          <a:solidFill>
                            <a:schemeClr val="tx1"/>
                          </a:solidFill>
                        </a:rPr>
                        <a:t> …</a:t>
                      </a:r>
                      <a:endParaRPr lang="en-GB" sz="2000" dirty="0">
                        <a:solidFill>
                          <a:schemeClr val="tx1"/>
                        </a:solidFill>
                      </a:endParaRPr>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tc>
                  <a:txBody>
                    <a:bodyPr/>
                    <a:lstStyle/>
                    <a:p>
                      <a:pPr algn="ctr"/>
                      <a:endParaRPr lang="en-GB" sz="2400" dirty="0">
                        <a:solidFill>
                          <a:schemeClr val="tx1"/>
                        </a:solidFill>
                      </a:endParaRPr>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extLst>
                  <a:ext uri="{0D108BD9-81ED-4DB2-BD59-A6C34878D82A}">
                    <a16:rowId xmlns:a16="http://schemas.microsoft.com/office/drawing/2014/main" val="2270251667"/>
                  </a:ext>
                </a:extLst>
              </a:tr>
              <a:tr h="596705">
                <a:tc>
                  <a:txBody>
                    <a:bodyPr/>
                    <a:lstStyle/>
                    <a:p>
                      <a:pPr algn="ctr"/>
                      <a:r>
                        <a:rPr lang="en-US" sz="2000" dirty="0">
                          <a:solidFill>
                            <a:schemeClr val="tx1"/>
                          </a:solidFill>
                        </a:rPr>
                        <a:t>… a </a:t>
                      </a:r>
                      <a:r>
                        <a:rPr lang="en-US" sz="2000" dirty="0" err="1">
                          <a:solidFill>
                            <a:schemeClr val="tx1"/>
                          </a:solidFill>
                        </a:rPr>
                        <a:t>combinatio</a:t>
                      </a:r>
                      <a:r>
                        <a:rPr lang="en-US" sz="2000" dirty="0">
                          <a:solidFill>
                            <a:schemeClr val="tx1"/>
                          </a:solidFill>
                        </a:rPr>
                        <a:t> </a:t>
                      </a:r>
                      <a:r>
                        <a:rPr lang="en-US" sz="2000" b="1" u="sng" dirty="0" err="1">
                          <a:solidFill>
                            <a:srgbClr val="0070C0"/>
                          </a:solidFill>
                        </a:rPr>
                        <a:t>no</a:t>
                      </a:r>
                      <a:r>
                        <a:rPr lang="en-US" sz="2000" dirty="0" err="1">
                          <a:solidFill>
                            <a:schemeClr val="tx1"/>
                          </a:solidFill>
                        </a:rPr>
                        <a:t>f</a:t>
                      </a:r>
                      <a:r>
                        <a:rPr lang="en-US" sz="2000" dirty="0">
                          <a:solidFill>
                            <a:schemeClr val="tx1"/>
                          </a:solidFill>
                        </a:rPr>
                        <a:t> …</a:t>
                      </a:r>
                      <a:endParaRPr lang="en-GB" sz="2000" dirty="0">
                        <a:solidFill>
                          <a:schemeClr val="tx1"/>
                        </a:solidFill>
                      </a:endParaRPr>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tc>
                  <a:txBody>
                    <a:bodyPr/>
                    <a:lstStyle/>
                    <a:p>
                      <a:pPr algn="ctr"/>
                      <a:endParaRPr lang="en-GB" sz="2400" dirty="0">
                        <a:solidFill>
                          <a:schemeClr val="tx1"/>
                        </a:solidFill>
                      </a:endParaRPr>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extLst>
                  <a:ext uri="{0D108BD9-81ED-4DB2-BD59-A6C34878D82A}">
                    <a16:rowId xmlns:a16="http://schemas.microsoft.com/office/drawing/2014/main" val="2095513859"/>
                  </a:ext>
                </a:extLst>
              </a:tr>
              <a:tr h="596705">
                <a:tc>
                  <a:txBody>
                    <a:bodyPr/>
                    <a:lstStyle/>
                    <a:p>
                      <a:pPr algn="ctr"/>
                      <a:r>
                        <a:rPr lang="en-US" sz="2000" dirty="0">
                          <a:solidFill>
                            <a:schemeClr val="tx1"/>
                          </a:solidFill>
                        </a:rPr>
                        <a:t>… la </a:t>
                      </a:r>
                      <a:r>
                        <a:rPr lang="en-US" sz="2000" b="1" u="sng" dirty="0" err="1">
                          <a:solidFill>
                            <a:srgbClr val="0070C0"/>
                          </a:solidFill>
                        </a:rPr>
                        <a:t>cko</a:t>
                      </a:r>
                      <a:r>
                        <a:rPr lang="en-US" sz="2000" dirty="0" err="1">
                          <a:solidFill>
                            <a:schemeClr val="tx1"/>
                          </a:solidFill>
                        </a:rPr>
                        <a:t>f</a:t>
                      </a:r>
                      <a:r>
                        <a:rPr lang="en-US" sz="2000" dirty="0">
                          <a:solidFill>
                            <a:schemeClr val="tx1"/>
                          </a:solidFill>
                        </a:rPr>
                        <a:t> …</a:t>
                      </a:r>
                      <a:endParaRPr lang="en-GB" sz="2000" dirty="0">
                        <a:solidFill>
                          <a:schemeClr val="tx1"/>
                        </a:solidFill>
                      </a:endParaRPr>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tc>
                  <a:txBody>
                    <a:bodyPr/>
                    <a:lstStyle/>
                    <a:p>
                      <a:pPr algn="ctr"/>
                      <a:endParaRPr lang="en-GB" sz="2400" dirty="0">
                        <a:solidFill>
                          <a:schemeClr val="tx1"/>
                        </a:solidFill>
                      </a:endParaRPr>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extLst>
                  <a:ext uri="{0D108BD9-81ED-4DB2-BD59-A6C34878D82A}">
                    <a16:rowId xmlns:a16="http://schemas.microsoft.com/office/drawing/2014/main" val="187310517"/>
                  </a:ext>
                </a:extLst>
              </a:tr>
            </a:tbl>
          </a:graphicData>
        </a:graphic>
      </p:graphicFrame>
      <p:pic>
        <p:nvPicPr>
          <p:cNvPr id="10" name="Picture 2" descr="See the source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24592" y="2420888"/>
            <a:ext cx="399479"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148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Connected speech</a:t>
              </a:r>
            </a:p>
            <a:p>
              <a:pPr algn="ctr"/>
              <a:r>
                <a:rPr lang="en-US" sz="6000" dirty="0">
                  <a:solidFill>
                    <a:srgbClr val="002060"/>
                  </a:solidFill>
                  <a:latin typeface="Calibri "/>
                </a:rPr>
                <a:t>(Vowel to vowel)</a:t>
              </a:r>
              <a:endParaRPr lang="en-US" sz="5400" dirty="0">
                <a:solidFill>
                  <a:srgbClr val="002060"/>
                </a:solidFill>
                <a:latin typeface="Calibri "/>
              </a:endParaRP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6146" name="Picture 2" descr="Copywriting Icons - Download Free Vector Icons | Noun Proje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76520" y="5447332"/>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3799867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2567608" y="279799"/>
            <a:ext cx="7956376" cy="556731"/>
            <a:chOff x="103092947" y="106166693"/>
            <a:chExt cx="6633628" cy="556411"/>
          </a:xfrm>
        </p:grpSpPr>
        <p:sp>
          <p:nvSpPr>
            <p:cNvPr id="6" name="Text Box 3"/>
            <p:cNvSpPr txBox="1">
              <a:spLocks noChangeArrowheads="1"/>
            </p:cNvSpPr>
            <p:nvPr/>
          </p:nvSpPr>
          <p:spPr bwMode="auto">
            <a:xfrm>
              <a:off x="103121219" y="106166693"/>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Connected speech:</a:t>
              </a:r>
              <a:r>
                <a:rPr lang="en-GB" altLang="en-US" sz="2400" dirty="0">
                  <a:solidFill>
                    <a:srgbClr val="000000"/>
                  </a:solidFill>
                  <a:latin typeface="Verdana" panose="020B0604030504040204" pitchFamily="34" charset="0"/>
                </a:rPr>
                <a:t> Vowel to vowel (1)</a:t>
              </a:r>
              <a:endParaRPr lang="en-US" altLang="en-US" sz="2800" dirty="0">
                <a:latin typeface="Arial" panose="020B0604020202020204" pitchFamily="34" charset="0"/>
              </a:endParaRPr>
            </a:p>
          </p:txBody>
        </p:sp>
        <p:sp>
          <p:nvSpPr>
            <p:cNvPr id="7"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8" name="Picture 5" descr="UoN_Primary_Logo_RGB"/>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9" name="AutoShape 6" descr="https://powerpoint.officeapps.live.com/pods/GetClipboardImage.ashx?Id=bdedfe3a-41bc-4950-9661-c83310235b70&amp;DC=PSG3&amp;pkey=bf978207-3fba-4a01-b4ed-f2f97f5763d5&amp;wdwaccluster=PSG3">
            <a:extLst>
              <a:ext uri="{FF2B5EF4-FFF2-40B4-BE49-F238E27FC236}">
                <a16:creationId xmlns:a16="http://schemas.microsoft.com/office/drawing/2014/main" id="{8550E469-AA02-4342-AD46-F3D45796C17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
          <p:cNvSpPr/>
          <p:nvPr/>
        </p:nvSpPr>
        <p:spPr>
          <a:xfrm>
            <a:off x="2631545" y="2031735"/>
            <a:ext cx="5319962" cy="1692771"/>
          </a:xfrm>
          <a:prstGeom prst="rect">
            <a:avLst/>
          </a:prstGeom>
          <a:solidFill>
            <a:srgbClr val="FFFFD1"/>
          </a:solidFill>
          <a:ln>
            <a:solidFill>
              <a:schemeClr val="tx1"/>
            </a:solidFill>
            <a:prstDash val="dashDot"/>
          </a:ln>
        </p:spPr>
        <p:txBody>
          <a:bodyPr wrap="square">
            <a:spAutoFit/>
          </a:bodyPr>
          <a:lstStyle/>
          <a:p>
            <a:pPr marL="0" lvl="1" algn="ctr" eaLnBrk="0" fontAlgn="base" hangingPunct="0">
              <a:spcBef>
                <a:spcPts val="600"/>
              </a:spcBef>
              <a:spcAft>
                <a:spcPts val="600"/>
              </a:spcAft>
            </a:pPr>
            <a:r>
              <a:rPr lang="en-US" altLang="en-US" sz="2800" dirty="0">
                <a:solidFill>
                  <a:srgbClr val="0070C0"/>
                </a:solidFill>
                <a:sym typeface="Wingdings" panose="05000000000000000000" pitchFamily="2" charset="2"/>
              </a:rPr>
              <a:t>da</a:t>
            </a:r>
            <a:r>
              <a:rPr lang="en-US" altLang="en-US" sz="2800" b="1" dirty="0">
                <a:solidFill>
                  <a:srgbClr val="002060"/>
                </a:solidFill>
                <a:sym typeface="Wingdings" panose="05000000000000000000" pitchFamily="2" charset="2"/>
              </a:rPr>
              <a:t>y</a:t>
            </a:r>
            <a:r>
              <a:rPr lang="en-US" altLang="en-US" sz="2800" dirty="0">
                <a:solidFill>
                  <a:srgbClr val="0070C0"/>
                </a:solidFill>
                <a:sym typeface="Wingdings" panose="05000000000000000000" pitchFamily="2" charset="2"/>
              </a:rPr>
              <a:t> and night  da </a:t>
            </a:r>
            <a:r>
              <a:rPr lang="en-US" altLang="en-US" sz="2800" b="1" dirty="0" err="1">
                <a:solidFill>
                  <a:srgbClr val="002060"/>
                </a:solidFill>
                <a:sym typeface="Wingdings" panose="05000000000000000000" pitchFamily="2" charset="2"/>
              </a:rPr>
              <a:t>y</a:t>
            </a:r>
            <a:r>
              <a:rPr lang="en-US" altLang="en-US" sz="2800" dirty="0" err="1">
                <a:solidFill>
                  <a:srgbClr val="0070C0"/>
                </a:solidFill>
                <a:sym typeface="Wingdings" panose="05000000000000000000" pitchFamily="2" charset="2"/>
              </a:rPr>
              <a:t>and</a:t>
            </a:r>
            <a:r>
              <a:rPr lang="en-US" altLang="en-US" sz="2800" dirty="0">
                <a:solidFill>
                  <a:srgbClr val="0070C0"/>
                </a:solidFill>
                <a:sym typeface="Wingdings" panose="05000000000000000000" pitchFamily="2" charset="2"/>
              </a:rPr>
              <a:t> night</a:t>
            </a:r>
          </a:p>
          <a:p>
            <a:pPr marL="0" lvl="1" algn="ctr" eaLnBrk="0" fontAlgn="base" hangingPunct="0">
              <a:spcBef>
                <a:spcPts val="600"/>
              </a:spcBef>
              <a:spcAft>
                <a:spcPts val="600"/>
              </a:spcAft>
            </a:pPr>
            <a:r>
              <a:rPr lang="en-US" altLang="en-US" sz="2800" dirty="0">
                <a:solidFill>
                  <a:srgbClr val="0070C0"/>
                </a:solidFill>
                <a:sym typeface="Wingdings" panose="05000000000000000000" pitchFamily="2" charset="2"/>
              </a:rPr>
              <a:t>ne</a:t>
            </a:r>
            <a:r>
              <a:rPr lang="en-US" altLang="en-US" sz="2800" b="1" dirty="0">
                <a:solidFill>
                  <a:srgbClr val="002060"/>
                </a:solidFill>
                <a:sym typeface="Wingdings" panose="05000000000000000000" pitchFamily="2" charset="2"/>
              </a:rPr>
              <a:t>w</a:t>
            </a:r>
            <a:r>
              <a:rPr lang="en-US" altLang="en-US" sz="2800" dirty="0">
                <a:solidFill>
                  <a:srgbClr val="0070C0"/>
                </a:solidFill>
                <a:sym typeface="Wingdings" panose="05000000000000000000" pitchFamily="2" charset="2"/>
              </a:rPr>
              <a:t> and old  ne </a:t>
            </a:r>
            <a:r>
              <a:rPr lang="en-US" altLang="en-US" sz="2800" b="1" dirty="0">
                <a:solidFill>
                  <a:srgbClr val="002060"/>
                </a:solidFill>
                <a:sym typeface="Wingdings" panose="05000000000000000000" pitchFamily="2" charset="2"/>
              </a:rPr>
              <a:t>w</a:t>
            </a:r>
            <a:r>
              <a:rPr lang="en-US" altLang="en-US" sz="2800" dirty="0">
                <a:solidFill>
                  <a:srgbClr val="0070C0"/>
                </a:solidFill>
                <a:sym typeface="Wingdings" panose="05000000000000000000" pitchFamily="2" charset="2"/>
              </a:rPr>
              <a:t>and old</a:t>
            </a:r>
          </a:p>
          <a:p>
            <a:pPr marL="0" lvl="1" algn="ctr" eaLnBrk="0" fontAlgn="base" hangingPunct="0">
              <a:spcBef>
                <a:spcPts val="600"/>
              </a:spcBef>
              <a:spcAft>
                <a:spcPts val="600"/>
              </a:spcAft>
            </a:pPr>
            <a:r>
              <a:rPr lang="en-US" altLang="en-US" sz="2800" dirty="0">
                <a:solidFill>
                  <a:srgbClr val="0070C0"/>
                </a:solidFill>
              </a:rPr>
              <a:t>wa</a:t>
            </a:r>
            <a:r>
              <a:rPr lang="en-US" altLang="en-US" sz="2800" b="1" dirty="0">
                <a:solidFill>
                  <a:srgbClr val="002060"/>
                </a:solidFill>
              </a:rPr>
              <a:t>r</a:t>
            </a:r>
            <a:r>
              <a:rPr lang="en-US" altLang="en-US" sz="2800" dirty="0">
                <a:solidFill>
                  <a:srgbClr val="0070C0"/>
                </a:solidFill>
              </a:rPr>
              <a:t> and peace </a:t>
            </a:r>
            <a:r>
              <a:rPr lang="en-US" altLang="en-US" sz="2800" dirty="0">
                <a:solidFill>
                  <a:srgbClr val="0070C0"/>
                </a:solidFill>
                <a:sym typeface="Wingdings" panose="05000000000000000000" pitchFamily="2" charset="2"/>
              </a:rPr>
              <a:t> </a:t>
            </a:r>
            <a:r>
              <a:rPr lang="en-US" altLang="en-US" sz="2800" dirty="0" err="1">
                <a:solidFill>
                  <a:srgbClr val="0070C0"/>
                </a:solidFill>
              </a:rPr>
              <a:t>wa</a:t>
            </a:r>
            <a:r>
              <a:rPr lang="en-US" altLang="en-US" sz="2800" dirty="0">
                <a:solidFill>
                  <a:srgbClr val="0070C0"/>
                </a:solidFill>
              </a:rPr>
              <a:t> </a:t>
            </a:r>
            <a:r>
              <a:rPr lang="en-US" altLang="en-US" sz="2800" b="1" dirty="0">
                <a:solidFill>
                  <a:srgbClr val="002060"/>
                </a:solidFill>
              </a:rPr>
              <a:t>r</a:t>
            </a:r>
            <a:r>
              <a:rPr lang="en-US" altLang="en-US" sz="2800" dirty="0">
                <a:solidFill>
                  <a:srgbClr val="0070C0"/>
                </a:solidFill>
              </a:rPr>
              <a:t>and peace</a:t>
            </a:r>
          </a:p>
        </p:txBody>
      </p:sp>
      <p:sp>
        <p:nvSpPr>
          <p:cNvPr id="16" name="Content Placeholder 2"/>
          <p:cNvSpPr>
            <a:spLocks noGrp="1"/>
          </p:cNvSpPr>
          <p:nvPr>
            <p:ph idx="1"/>
          </p:nvPr>
        </p:nvSpPr>
        <p:spPr>
          <a:xfrm>
            <a:off x="343990" y="1219276"/>
            <a:ext cx="11351620" cy="1143067"/>
          </a:xfrm>
          <a:noFill/>
        </p:spPr>
        <p:txBody>
          <a:bodyPr>
            <a:normAutofit/>
          </a:bodyPr>
          <a:lstStyle/>
          <a:p>
            <a:pPr marL="0" indent="0">
              <a:buNone/>
            </a:pPr>
            <a:r>
              <a:rPr lang="en-US" altLang="zh-CN" sz="2400" dirty="0"/>
              <a:t>Read the phrases below slowly and then faster. Notice how the </a:t>
            </a:r>
            <a:r>
              <a:rPr lang="en-US" altLang="zh-CN" sz="2400" b="1" dirty="0">
                <a:solidFill>
                  <a:srgbClr val="002060"/>
                </a:solidFill>
              </a:rPr>
              <a:t>dark </a:t>
            </a:r>
            <a:r>
              <a:rPr lang="en-US" altLang="zh-CN" sz="2400" dirty="0" err="1"/>
              <a:t>coloured</a:t>
            </a:r>
            <a:r>
              <a:rPr lang="en-US" altLang="zh-CN" sz="2400" dirty="0"/>
              <a:t> consonants link to the next word. </a:t>
            </a:r>
            <a:endParaRPr lang="en-US" sz="2400" dirty="0"/>
          </a:p>
        </p:txBody>
      </p:sp>
      <p:sp>
        <p:nvSpPr>
          <p:cNvPr id="11" name="Content Placeholder 2"/>
          <p:cNvSpPr txBox="1">
            <a:spLocks/>
          </p:cNvSpPr>
          <p:nvPr/>
        </p:nvSpPr>
        <p:spPr>
          <a:xfrm>
            <a:off x="343990" y="3924123"/>
            <a:ext cx="11072218" cy="1143067"/>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400" dirty="0"/>
              <a:t>Now read these phrases, first slowly and then faster. Can you hear the </a:t>
            </a:r>
            <a:r>
              <a:rPr lang="en-US" altLang="zh-CN" sz="2400" b="1" dirty="0"/>
              <a:t>/y/ - /w/ - /r/</a:t>
            </a:r>
            <a:r>
              <a:rPr lang="en-US" altLang="zh-CN" sz="2400" dirty="0"/>
              <a:t> sounds anywhere? </a:t>
            </a:r>
            <a:endParaRPr lang="en-US" sz="2400" dirty="0"/>
          </a:p>
        </p:txBody>
      </p:sp>
      <p:sp>
        <p:nvSpPr>
          <p:cNvPr id="13" name="Rectangle 12"/>
          <p:cNvSpPr/>
          <p:nvPr/>
        </p:nvSpPr>
        <p:spPr>
          <a:xfrm>
            <a:off x="1775520" y="4859998"/>
            <a:ext cx="7344816" cy="1692771"/>
          </a:xfrm>
          <a:prstGeom prst="rect">
            <a:avLst/>
          </a:prstGeom>
          <a:solidFill>
            <a:srgbClr val="FFFFD1"/>
          </a:solidFill>
          <a:ln>
            <a:solidFill>
              <a:schemeClr val="tx1"/>
            </a:solidFill>
            <a:prstDash val="dashDot"/>
          </a:ln>
        </p:spPr>
        <p:txBody>
          <a:bodyPr wrap="square">
            <a:spAutoFit/>
          </a:bodyPr>
          <a:lstStyle/>
          <a:p>
            <a:pPr marL="0" lvl="1" algn="ctr" eaLnBrk="0" fontAlgn="base" hangingPunct="0">
              <a:spcBef>
                <a:spcPts val="600"/>
              </a:spcBef>
              <a:spcAft>
                <a:spcPts val="600"/>
              </a:spcAft>
            </a:pPr>
            <a:r>
              <a:rPr lang="en-US" altLang="en-US" sz="2800" dirty="0">
                <a:solidFill>
                  <a:srgbClr val="0070C0"/>
                </a:solidFill>
              </a:rPr>
              <a:t>tea and coffee </a:t>
            </a:r>
            <a:r>
              <a:rPr lang="en-US" altLang="en-US" sz="2800" dirty="0">
                <a:solidFill>
                  <a:srgbClr val="0070C0"/>
                </a:solidFill>
                <a:sym typeface="Wingdings" panose="05000000000000000000" pitchFamily="2" charset="2"/>
              </a:rPr>
              <a:t> </a:t>
            </a:r>
            <a:r>
              <a:rPr lang="en-US" altLang="en-US" sz="2800" dirty="0">
                <a:solidFill>
                  <a:srgbClr val="0070C0"/>
                </a:solidFill>
              </a:rPr>
              <a:t>tea </a:t>
            </a:r>
            <a:r>
              <a:rPr lang="en-US" altLang="en-US" sz="2800" dirty="0">
                <a:solidFill>
                  <a:srgbClr val="002060"/>
                </a:solidFill>
              </a:rPr>
              <a:t>(</a:t>
            </a:r>
            <a:r>
              <a:rPr lang="en-US" altLang="en-US" sz="2800" b="1" dirty="0">
                <a:solidFill>
                  <a:srgbClr val="002060"/>
                </a:solidFill>
              </a:rPr>
              <a:t>y</a:t>
            </a:r>
            <a:r>
              <a:rPr lang="en-US" altLang="en-US" sz="2800" dirty="0">
                <a:solidFill>
                  <a:srgbClr val="002060"/>
                </a:solidFill>
              </a:rPr>
              <a:t>)</a:t>
            </a:r>
            <a:r>
              <a:rPr lang="en-US" altLang="en-US" sz="2800" dirty="0">
                <a:solidFill>
                  <a:srgbClr val="0070C0"/>
                </a:solidFill>
              </a:rPr>
              <a:t>and coffee</a:t>
            </a:r>
          </a:p>
          <a:p>
            <a:pPr marL="0" lvl="1" algn="ctr" eaLnBrk="0" fontAlgn="base" hangingPunct="0">
              <a:spcBef>
                <a:spcPts val="600"/>
              </a:spcBef>
              <a:spcAft>
                <a:spcPts val="600"/>
              </a:spcAft>
            </a:pPr>
            <a:r>
              <a:rPr lang="en-US" altLang="en-US" sz="2800" dirty="0">
                <a:solidFill>
                  <a:srgbClr val="0070C0"/>
                </a:solidFill>
              </a:rPr>
              <a:t>tomato and onion </a:t>
            </a:r>
            <a:r>
              <a:rPr lang="en-US" altLang="en-US" sz="2800" dirty="0">
                <a:solidFill>
                  <a:srgbClr val="0070C0"/>
                </a:solidFill>
                <a:sym typeface="Wingdings" panose="05000000000000000000" pitchFamily="2" charset="2"/>
              </a:rPr>
              <a:t> </a:t>
            </a:r>
            <a:r>
              <a:rPr lang="en-US" altLang="en-US" sz="2800" dirty="0">
                <a:solidFill>
                  <a:srgbClr val="0070C0"/>
                </a:solidFill>
              </a:rPr>
              <a:t>tomato </a:t>
            </a:r>
            <a:r>
              <a:rPr lang="en-US" altLang="en-US" sz="2800" dirty="0">
                <a:solidFill>
                  <a:srgbClr val="002060"/>
                </a:solidFill>
              </a:rPr>
              <a:t>(</a:t>
            </a:r>
            <a:r>
              <a:rPr lang="en-US" altLang="en-US" sz="2800" b="1" dirty="0">
                <a:solidFill>
                  <a:srgbClr val="002060"/>
                </a:solidFill>
              </a:rPr>
              <a:t>w</a:t>
            </a:r>
            <a:r>
              <a:rPr lang="en-US" altLang="en-US" sz="2800" dirty="0">
                <a:solidFill>
                  <a:srgbClr val="002060"/>
                </a:solidFill>
              </a:rPr>
              <a:t>)</a:t>
            </a:r>
            <a:r>
              <a:rPr lang="en-US" altLang="en-US" sz="2800" dirty="0">
                <a:solidFill>
                  <a:srgbClr val="0070C0"/>
                </a:solidFill>
              </a:rPr>
              <a:t>and onion</a:t>
            </a:r>
          </a:p>
          <a:p>
            <a:pPr marL="0" lvl="1" algn="ctr" eaLnBrk="0" fontAlgn="base" hangingPunct="0">
              <a:spcBef>
                <a:spcPts val="600"/>
              </a:spcBef>
              <a:spcAft>
                <a:spcPts val="600"/>
              </a:spcAft>
            </a:pPr>
            <a:r>
              <a:rPr lang="en-US" altLang="en-US" sz="2800" dirty="0">
                <a:solidFill>
                  <a:srgbClr val="0070C0"/>
                </a:solidFill>
              </a:rPr>
              <a:t>pasta and sauce </a:t>
            </a:r>
            <a:r>
              <a:rPr lang="en-US" altLang="en-US" sz="2800" dirty="0">
                <a:solidFill>
                  <a:srgbClr val="0070C0"/>
                </a:solidFill>
                <a:sym typeface="Wingdings" panose="05000000000000000000" pitchFamily="2" charset="2"/>
              </a:rPr>
              <a:t> </a:t>
            </a:r>
            <a:r>
              <a:rPr lang="en-US" altLang="en-US" sz="2800" dirty="0">
                <a:solidFill>
                  <a:srgbClr val="0070C0"/>
                </a:solidFill>
              </a:rPr>
              <a:t>pasta </a:t>
            </a:r>
            <a:r>
              <a:rPr lang="en-US" altLang="en-US" sz="2800" dirty="0">
                <a:solidFill>
                  <a:srgbClr val="002060"/>
                </a:solidFill>
              </a:rPr>
              <a:t>(</a:t>
            </a:r>
            <a:r>
              <a:rPr lang="en-US" altLang="en-US" sz="2800" b="1" dirty="0">
                <a:solidFill>
                  <a:srgbClr val="002060"/>
                </a:solidFill>
              </a:rPr>
              <a:t>r</a:t>
            </a:r>
            <a:r>
              <a:rPr lang="en-US" altLang="en-US" sz="2800" dirty="0">
                <a:solidFill>
                  <a:srgbClr val="002060"/>
                </a:solidFill>
              </a:rPr>
              <a:t>)</a:t>
            </a:r>
            <a:r>
              <a:rPr lang="en-US" altLang="en-US" sz="2800" dirty="0">
                <a:solidFill>
                  <a:srgbClr val="0070C0"/>
                </a:solidFill>
              </a:rPr>
              <a:t>and sauce</a:t>
            </a:r>
          </a:p>
        </p:txBody>
      </p:sp>
      <p:pic>
        <p:nvPicPr>
          <p:cNvPr id="2" name="Lesson 8.1 - 7. Vowel to vowel (1 - day and nigh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79545" y="2514671"/>
            <a:ext cx="609600" cy="609600"/>
          </a:xfrm>
          <a:prstGeom prst="rect">
            <a:avLst/>
          </a:prstGeom>
        </p:spPr>
      </p:pic>
      <p:pic>
        <p:nvPicPr>
          <p:cNvPr id="3" name="Lesson 8.1 - 8. Vowel to vowel (1 - tea and coffee)">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55659" y="5266807"/>
            <a:ext cx="609600" cy="609600"/>
          </a:xfrm>
          <a:prstGeom prst="rect">
            <a:avLst/>
          </a:prstGeom>
        </p:spPr>
      </p:pic>
      <p:sp>
        <p:nvSpPr>
          <p:cNvPr id="5" name="TextBox 4"/>
          <p:cNvSpPr txBox="1"/>
          <p:nvPr/>
        </p:nvSpPr>
        <p:spPr>
          <a:xfrm>
            <a:off x="9430597" y="5106218"/>
            <a:ext cx="2333463" cy="1200329"/>
          </a:xfrm>
          <a:prstGeom prst="rect">
            <a:avLst/>
          </a:prstGeom>
          <a:solidFill>
            <a:srgbClr val="FFC000"/>
          </a:solidFill>
          <a:ln>
            <a:solidFill>
              <a:srgbClr val="C00000"/>
            </a:solidFill>
          </a:ln>
        </p:spPr>
        <p:txBody>
          <a:bodyPr wrap="square" rtlCol="0">
            <a:spAutoFit/>
          </a:bodyPr>
          <a:lstStyle/>
          <a:p>
            <a:r>
              <a:rPr lang="en-US" dirty="0"/>
              <a:t>Please note that some pronunciation may vary depending on the speaker’s accent.</a:t>
            </a:r>
            <a:endParaRPr lang="en-GB" dirty="0"/>
          </a:p>
        </p:txBody>
      </p:sp>
      <p:sp>
        <p:nvSpPr>
          <p:cNvPr id="10" name="Rectangle 9">
            <a:extLst>
              <a:ext uri="{FF2B5EF4-FFF2-40B4-BE49-F238E27FC236}">
                <a16:creationId xmlns:a16="http://schemas.microsoft.com/office/drawing/2014/main" id="{38181E01-2916-44F3-ACFA-BF19C244D1F2}"/>
              </a:ext>
            </a:extLst>
          </p:cNvPr>
          <p:cNvSpPr/>
          <p:nvPr/>
        </p:nvSpPr>
        <p:spPr>
          <a:xfrm>
            <a:off x="5087888" y="4891152"/>
            <a:ext cx="3024336" cy="504056"/>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DC54C08-18C2-4254-9CD1-A9E16F0C6FB2}"/>
              </a:ext>
            </a:extLst>
          </p:cNvPr>
          <p:cNvSpPr/>
          <p:nvPr/>
        </p:nvSpPr>
        <p:spPr>
          <a:xfrm>
            <a:off x="5015880" y="5469932"/>
            <a:ext cx="3726669" cy="504056"/>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FD26265-7C90-4FA3-BE23-BCFD9FA43571}"/>
              </a:ext>
            </a:extLst>
          </p:cNvPr>
          <p:cNvSpPr/>
          <p:nvPr/>
        </p:nvSpPr>
        <p:spPr>
          <a:xfrm>
            <a:off x="5087888" y="6017342"/>
            <a:ext cx="3726669" cy="504056"/>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6" descr="Book Generic Mixed icon">
            <a:extLst>
              <a:ext uri="{FF2B5EF4-FFF2-40B4-BE49-F238E27FC236}">
                <a16:creationId xmlns:a16="http://schemas.microsoft.com/office/drawing/2014/main" id="{75A201CB-437E-B2CD-A2E5-51E3D6A1261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02231" y="269124"/>
            <a:ext cx="895116" cy="895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63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21780" fill="hold"/>
                                        <p:tgtEl>
                                          <p:spTgt spid="2"/>
                                        </p:tgtEl>
                                      </p:cBhvr>
                                    </p:cmd>
                                  </p:childTnLst>
                                </p:cTn>
                              </p:par>
                            </p:childTnLst>
                          </p:cTn>
                        </p:par>
                      </p:childTnLst>
                    </p:cTn>
                  </p:par>
                </p:childTnLst>
              </p:cTn>
              <p:nextCondLst>
                <p:cond evt="onClick" delay="0">
                  <p:tgtEl>
                    <p:spTgt spid="2"/>
                  </p:tgtEl>
                </p:cond>
              </p:nextCondLst>
            </p:seq>
            <p:audio>
              <p:cMediaNode vol="80000">
                <p:cTn id="24" fill="hold" display="0">
                  <p:stCondLst>
                    <p:cond delay="indefinite"/>
                  </p:stCondLst>
                  <p:endCondLst>
                    <p:cond evt="onStopAudio" delay="0">
                      <p:tgtEl>
                        <p:sldTgt/>
                      </p:tgtEl>
                    </p:cond>
                  </p:endCondLst>
                </p:cTn>
                <p:tgtEl>
                  <p:spTgt spid="2"/>
                </p:tgtEl>
              </p:cMediaNode>
            </p:audio>
            <p:seq concurrent="1" nextAc="seek">
              <p:cTn id="25" restart="whenNotActive" fill="hold" evtFilter="cancelBubble" nodeType="interactiveSeq">
                <p:stCondLst>
                  <p:cond evt="onClick" delay="0">
                    <p:tgtEl>
                      <p:spTgt spid="3"/>
                    </p:tgtEl>
                  </p:cond>
                </p:stCondLst>
                <p:endSync evt="end" delay="0">
                  <p:rtn val="all"/>
                </p:endSync>
                <p:childTnLst>
                  <p:par>
                    <p:cTn id="26" fill="hold">
                      <p:stCondLst>
                        <p:cond delay="0"/>
                      </p:stCondLst>
                      <p:childTnLst>
                        <p:par>
                          <p:cTn id="27" fill="hold">
                            <p:stCondLst>
                              <p:cond delay="0"/>
                            </p:stCondLst>
                            <p:childTnLst>
                              <p:par>
                                <p:cTn id="28" presetID="1" presetClass="mediacall" presetSubtype="0" fill="hold" nodeType="clickEffect">
                                  <p:stCondLst>
                                    <p:cond delay="0"/>
                                  </p:stCondLst>
                                  <p:childTnLst>
                                    <p:cmd type="call" cmd="playFrom(0.0)">
                                      <p:cBhvr>
                                        <p:cTn id="29" dur="22068" fill="hold"/>
                                        <p:tgtEl>
                                          <p:spTgt spid="3"/>
                                        </p:tgtEl>
                                      </p:cBhvr>
                                    </p:cmd>
                                  </p:childTnLst>
                                </p:cTn>
                              </p:par>
                            </p:childTnLst>
                          </p:cTn>
                        </p:par>
                      </p:childTnLst>
                    </p:cTn>
                  </p:par>
                </p:childTnLst>
              </p:cTn>
              <p:nextCondLst>
                <p:cond evt="onClick" delay="0">
                  <p:tgtEl>
                    <p:spTgt spid="3"/>
                  </p:tgtEl>
                </p:cond>
              </p:nextCondLst>
            </p:seq>
            <p:audio>
              <p:cMediaNode vol="80000">
                <p:cTn id="30" fill="hold" display="0">
                  <p:stCondLst>
                    <p:cond delay="indefinite"/>
                  </p:stCondLst>
                  <p:endCondLst>
                    <p:cond evt="onStopAudio" delay="0">
                      <p:tgtEl>
                        <p:sldTgt/>
                      </p:tgtEl>
                    </p:cond>
                  </p:endCondLst>
                </p:cTn>
                <p:tgtEl>
                  <p:spTgt spid="3"/>
                </p:tgtEl>
              </p:cMediaNode>
            </p:audio>
          </p:childTnLst>
        </p:cTn>
      </p:par>
    </p:tnLst>
    <p:bldLst>
      <p:bldP spid="5" grpId="0" animBg="1"/>
      <p:bldP spid="10" grpId="0" animBg="1"/>
      <p:bldP spid="17" grpId="0" animBg="1"/>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2567608" y="279799"/>
            <a:ext cx="7956376" cy="556731"/>
            <a:chOff x="103092947" y="106166693"/>
            <a:chExt cx="6633628" cy="556411"/>
          </a:xfrm>
        </p:grpSpPr>
        <p:sp>
          <p:nvSpPr>
            <p:cNvPr id="6" name="Text Box 3"/>
            <p:cNvSpPr txBox="1">
              <a:spLocks noChangeArrowheads="1"/>
            </p:cNvSpPr>
            <p:nvPr/>
          </p:nvSpPr>
          <p:spPr bwMode="auto">
            <a:xfrm>
              <a:off x="103121219" y="106166693"/>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Connected speech:</a:t>
              </a:r>
              <a:r>
                <a:rPr lang="en-GB" altLang="en-US" sz="2400" dirty="0">
                  <a:solidFill>
                    <a:srgbClr val="000000"/>
                  </a:solidFill>
                  <a:latin typeface="Verdana" panose="020B0604030504040204" pitchFamily="34" charset="0"/>
                </a:rPr>
                <a:t> Vowel to vowel</a:t>
              </a:r>
              <a:endParaRPr lang="en-US" altLang="en-US" sz="2800" dirty="0">
                <a:latin typeface="Arial" panose="020B0604020202020204" pitchFamily="34" charset="0"/>
              </a:endParaRPr>
            </a:p>
          </p:txBody>
        </p:sp>
        <p:sp>
          <p:nvSpPr>
            <p:cNvPr id="7"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8"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9" name="AutoShape 6" descr="https://powerpoint.officeapps.live.com/pods/GetClipboardImage.ashx?Id=bdedfe3a-41bc-4950-9661-c83310235b70&amp;DC=PSG3&amp;pkey=bf978207-3fba-4a01-b4ed-f2f97f5763d5&amp;wdwaccluster=PSG3">
            <a:extLst>
              <a:ext uri="{FF2B5EF4-FFF2-40B4-BE49-F238E27FC236}">
                <a16:creationId xmlns:a16="http://schemas.microsoft.com/office/drawing/2014/main" id="{8550E469-AA02-4342-AD46-F3D45796C17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descr="https://powerpoint.officeapps.live.com/pods/GetClipboardImage.ashx?Id=bdedfe3a-41bc-4950-9661-c83310235b70&amp;DC=PSG3&amp;pkey=bf978207-3fba-4a01-b4ed-f2f97f5763d5&amp;wdwaccluster=PSG3">
            <a:extLst>
              <a:ext uri="{FF2B5EF4-FFF2-40B4-BE49-F238E27FC236}">
                <a16:creationId xmlns:a16="http://schemas.microsoft.com/office/drawing/2014/main" id="{E82E6102-5A86-49F2-B786-CD66F874093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Content Placeholder 2"/>
          <p:cNvSpPr txBox="1">
            <a:spLocks/>
          </p:cNvSpPr>
          <p:nvPr/>
        </p:nvSpPr>
        <p:spPr>
          <a:xfrm>
            <a:off x="335364" y="1205813"/>
            <a:ext cx="11233239" cy="3735355"/>
          </a:xfrm>
          <a:prstGeom prst="rect">
            <a:avLst/>
          </a:prstGeom>
          <a:solidFill>
            <a:srgbClr val="C7EBE2"/>
          </a:solidFill>
          <a:ln>
            <a:solidFill>
              <a:schemeClr val="tx1"/>
            </a:solidFill>
            <a:prstDash val="dash"/>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400" b="1" dirty="0"/>
              <a:t>Linking sounds</a:t>
            </a:r>
            <a:endParaRPr lang="en-US" sz="2400" dirty="0"/>
          </a:p>
          <a:p>
            <a:pPr marL="0" indent="0">
              <a:lnSpc>
                <a:spcPct val="100000"/>
              </a:lnSpc>
              <a:buNone/>
            </a:pPr>
            <a:r>
              <a:rPr lang="en-US" sz="2400" dirty="0"/>
              <a:t>When a word ends in a vowel and the next word starts with a vowel, one of the sounds below is usually inserted between the two vowels to avoid them blending into each other.</a:t>
            </a:r>
          </a:p>
          <a:p>
            <a:pPr marL="0" indent="0">
              <a:lnSpc>
                <a:spcPct val="100000"/>
              </a:lnSpc>
              <a:buNone/>
            </a:pPr>
            <a:r>
              <a:rPr lang="en-US" altLang="en-US" sz="2400" dirty="0">
                <a:solidFill>
                  <a:srgbClr val="C00000"/>
                </a:solidFill>
              </a:rPr>
              <a:t>		</a:t>
            </a:r>
            <a:r>
              <a:rPr lang="en-US" altLang="en-US" sz="2400" dirty="0">
                <a:solidFill>
                  <a:srgbClr val="002060"/>
                </a:solidFill>
              </a:rPr>
              <a:t>(</a:t>
            </a:r>
            <a:r>
              <a:rPr lang="en-US" altLang="en-US" sz="2400" b="1" dirty="0">
                <a:solidFill>
                  <a:srgbClr val="002060"/>
                </a:solidFill>
              </a:rPr>
              <a:t>y</a:t>
            </a:r>
            <a:r>
              <a:rPr lang="en-US" altLang="en-US" sz="2400" dirty="0">
                <a:solidFill>
                  <a:srgbClr val="002060"/>
                </a:solidFill>
              </a:rPr>
              <a:t>) </a:t>
            </a:r>
            <a:r>
              <a:rPr lang="en-US" altLang="en-US" sz="2400" dirty="0">
                <a:solidFill>
                  <a:srgbClr val="0070C0"/>
                </a:solidFill>
                <a:sym typeface="Wingdings" panose="05000000000000000000" pitchFamily="2" charset="2"/>
              </a:rPr>
              <a:t> </a:t>
            </a:r>
            <a:r>
              <a:rPr lang="en-US" altLang="en-US" sz="2400" i="1" dirty="0">
                <a:solidFill>
                  <a:srgbClr val="0070C0"/>
                </a:solidFill>
              </a:rPr>
              <a:t>e.g. </a:t>
            </a:r>
            <a:r>
              <a:rPr lang="en-US" altLang="en-US" sz="2400" dirty="0">
                <a:solidFill>
                  <a:srgbClr val="0070C0"/>
                </a:solidFill>
              </a:rPr>
              <a:t>me </a:t>
            </a:r>
            <a:r>
              <a:rPr lang="en-US" altLang="en-US" sz="2400" dirty="0">
                <a:solidFill>
                  <a:srgbClr val="002060"/>
                </a:solidFill>
              </a:rPr>
              <a:t>(</a:t>
            </a:r>
            <a:r>
              <a:rPr lang="en-US" altLang="en-US" sz="2400" b="1" dirty="0">
                <a:solidFill>
                  <a:srgbClr val="002060"/>
                </a:solidFill>
              </a:rPr>
              <a:t>y</a:t>
            </a:r>
            <a:r>
              <a:rPr lang="en-US" altLang="en-US" sz="2400" dirty="0">
                <a:solidFill>
                  <a:srgbClr val="002060"/>
                </a:solidFill>
              </a:rPr>
              <a:t>)</a:t>
            </a:r>
            <a:r>
              <a:rPr lang="en-US" altLang="en-US" sz="2400" dirty="0">
                <a:solidFill>
                  <a:srgbClr val="0070C0"/>
                </a:solidFill>
              </a:rPr>
              <a:t>and you</a:t>
            </a:r>
          </a:p>
          <a:p>
            <a:pPr marL="0" indent="0">
              <a:lnSpc>
                <a:spcPct val="100000"/>
              </a:lnSpc>
              <a:buNone/>
            </a:pPr>
            <a:r>
              <a:rPr lang="en-US" sz="2400" dirty="0">
                <a:solidFill>
                  <a:srgbClr val="C00000"/>
                </a:solidFill>
              </a:rPr>
              <a:t>		</a:t>
            </a:r>
            <a:r>
              <a:rPr lang="en-US" altLang="en-US" sz="2400" dirty="0">
                <a:solidFill>
                  <a:srgbClr val="002060"/>
                </a:solidFill>
              </a:rPr>
              <a:t>(</a:t>
            </a:r>
            <a:r>
              <a:rPr lang="en-US" altLang="en-US" sz="2400" b="1" dirty="0">
                <a:solidFill>
                  <a:srgbClr val="002060"/>
                </a:solidFill>
              </a:rPr>
              <a:t>w</a:t>
            </a:r>
            <a:r>
              <a:rPr lang="en-US" altLang="en-US" sz="2400" dirty="0">
                <a:solidFill>
                  <a:srgbClr val="002060"/>
                </a:solidFill>
              </a:rPr>
              <a:t>) </a:t>
            </a:r>
            <a:r>
              <a:rPr lang="en-US" altLang="en-US" sz="2400" dirty="0">
                <a:solidFill>
                  <a:srgbClr val="0070C0"/>
                </a:solidFill>
                <a:sym typeface="Wingdings" panose="05000000000000000000" pitchFamily="2" charset="2"/>
              </a:rPr>
              <a:t></a:t>
            </a:r>
            <a:r>
              <a:rPr lang="en-US" altLang="en-US" sz="2400" dirty="0">
                <a:solidFill>
                  <a:srgbClr val="C00000"/>
                </a:solidFill>
              </a:rPr>
              <a:t> </a:t>
            </a:r>
            <a:r>
              <a:rPr lang="en-US" altLang="en-US" sz="2400" i="1" dirty="0">
                <a:solidFill>
                  <a:srgbClr val="0070C0"/>
                </a:solidFill>
              </a:rPr>
              <a:t>e.g. </a:t>
            </a:r>
            <a:r>
              <a:rPr lang="en-US" altLang="en-US" sz="2400" dirty="0">
                <a:solidFill>
                  <a:srgbClr val="0070C0"/>
                </a:solidFill>
              </a:rPr>
              <a:t>you </a:t>
            </a:r>
            <a:r>
              <a:rPr lang="en-US" altLang="en-US" sz="2400" dirty="0">
                <a:solidFill>
                  <a:srgbClr val="002060"/>
                </a:solidFill>
              </a:rPr>
              <a:t>(</a:t>
            </a:r>
            <a:r>
              <a:rPr lang="en-US" altLang="en-US" sz="2400" b="1" dirty="0">
                <a:solidFill>
                  <a:srgbClr val="002060"/>
                </a:solidFill>
              </a:rPr>
              <a:t>w</a:t>
            </a:r>
            <a:r>
              <a:rPr lang="en-US" altLang="en-US" sz="2400" dirty="0">
                <a:solidFill>
                  <a:srgbClr val="002060"/>
                </a:solidFill>
              </a:rPr>
              <a:t>)</a:t>
            </a:r>
            <a:r>
              <a:rPr lang="en-US" altLang="en-US" sz="2400" dirty="0">
                <a:solidFill>
                  <a:srgbClr val="0070C0"/>
                </a:solidFill>
              </a:rPr>
              <a:t>and me</a:t>
            </a:r>
          </a:p>
          <a:p>
            <a:pPr marL="0" indent="0">
              <a:lnSpc>
                <a:spcPct val="100000"/>
              </a:lnSpc>
              <a:buNone/>
            </a:pPr>
            <a:r>
              <a:rPr lang="en-US" sz="2400" dirty="0"/>
              <a:t>		</a:t>
            </a:r>
            <a:r>
              <a:rPr lang="en-US" altLang="en-US" sz="2400" dirty="0">
                <a:solidFill>
                  <a:srgbClr val="002060"/>
                </a:solidFill>
              </a:rPr>
              <a:t>(</a:t>
            </a:r>
            <a:r>
              <a:rPr lang="en-US" altLang="en-US" sz="2400" b="1" dirty="0">
                <a:solidFill>
                  <a:srgbClr val="002060"/>
                </a:solidFill>
              </a:rPr>
              <a:t>r</a:t>
            </a:r>
            <a:r>
              <a:rPr lang="en-US" altLang="en-US" sz="2400" dirty="0">
                <a:solidFill>
                  <a:srgbClr val="002060"/>
                </a:solidFill>
              </a:rPr>
              <a:t>) </a:t>
            </a:r>
            <a:r>
              <a:rPr lang="en-US" altLang="en-US" sz="2400" dirty="0">
                <a:solidFill>
                  <a:srgbClr val="0070C0"/>
                </a:solidFill>
                <a:sym typeface="Wingdings" panose="05000000000000000000" pitchFamily="2" charset="2"/>
              </a:rPr>
              <a:t> </a:t>
            </a:r>
            <a:r>
              <a:rPr lang="en-US" altLang="en-US" sz="2400" i="1" dirty="0">
                <a:solidFill>
                  <a:srgbClr val="0070C0"/>
                </a:solidFill>
              </a:rPr>
              <a:t>e.g. </a:t>
            </a:r>
            <a:r>
              <a:rPr lang="en-US" altLang="en-US" sz="2400" dirty="0">
                <a:solidFill>
                  <a:srgbClr val="0070C0"/>
                </a:solidFill>
              </a:rPr>
              <a:t>the idea </a:t>
            </a:r>
            <a:r>
              <a:rPr lang="en-US" altLang="en-US" sz="2400" dirty="0">
                <a:solidFill>
                  <a:srgbClr val="002060"/>
                </a:solidFill>
              </a:rPr>
              <a:t>(</a:t>
            </a:r>
            <a:r>
              <a:rPr lang="en-US" altLang="en-US" sz="2400" b="1" dirty="0">
                <a:solidFill>
                  <a:srgbClr val="002060"/>
                </a:solidFill>
              </a:rPr>
              <a:t>r</a:t>
            </a:r>
            <a:r>
              <a:rPr lang="en-US" altLang="en-US" sz="2400" dirty="0">
                <a:solidFill>
                  <a:srgbClr val="002060"/>
                </a:solidFill>
              </a:rPr>
              <a:t>)</a:t>
            </a:r>
            <a:r>
              <a:rPr lang="en-US" altLang="en-US" sz="2400" dirty="0">
                <a:solidFill>
                  <a:srgbClr val="0070C0"/>
                </a:solidFill>
              </a:rPr>
              <a:t>of</a:t>
            </a:r>
            <a:endParaRPr lang="en-US" altLang="en-US" sz="2400" dirty="0">
              <a:solidFill>
                <a:srgbClr val="C00000"/>
              </a:solidFill>
            </a:endParaRPr>
          </a:p>
          <a:p>
            <a:pPr marL="0" indent="0">
              <a:lnSpc>
                <a:spcPct val="100000"/>
              </a:lnSpc>
              <a:buNone/>
            </a:pPr>
            <a:endParaRPr lang="en-US" sz="2400" dirty="0"/>
          </a:p>
        </p:txBody>
      </p:sp>
      <p:sp>
        <p:nvSpPr>
          <p:cNvPr id="11" name="TextBox 10">
            <a:extLst>
              <a:ext uri="{FF2B5EF4-FFF2-40B4-BE49-F238E27FC236}">
                <a16:creationId xmlns:a16="http://schemas.microsoft.com/office/drawing/2014/main" id="{1D0570F4-DE77-4B07-AA46-473338263E37}"/>
              </a:ext>
            </a:extLst>
          </p:cNvPr>
          <p:cNvSpPr txBox="1"/>
          <p:nvPr/>
        </p:nvSpPr>
        <p:spPr>
          <a:xfrm>
            <a:off x="9045593" y="5229200"/>
            <a:ext cx="2523010" cy="1200329"/>
          </a:xfrm>
          <a:prstGeom prst="rect">
            <a:avLst/>
          </a:prstGeom>
          <a:solidFill>
            <a:srgbClr val="FFC000"/>
          </a:solidFill>
          <a:ln>
            <a:solidFill>
              <a:srgbClr val="C00000"/>
            </a:solidFill>
          </a:ln>
        </p:spPr>
        <p:txBody>
          <a:bodyPr wrap="square" rtlCol="0">
            <a:spAutoFit/>
          </a:bodyPr>
          <a:lstStyle/>
          <a:p>
            <a:r>
              <a:rPr lang="en-US" dirty="0"/>
              <a:t>Please note that some pronunciation may vary depending on the speaker’s accent.</a:t>
            </a:r>
            <a:endParaRPr lang="en-GB" dirty="0"/>
          </a:p>
        </p:txBody>
      </p:sp>
    </p:spTree>
    <p:extLst>
      <p:ext uri="{BB962C8B-B14F-4D97-AF65-F5344CB8AC3E}">
        <p14:creationId xmlns:p14="http://schemas.microsoft.com/office/powerpoint/2010/main" val="1094931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2567608" y="279885"/>
            <a:ext cx="7956376" cy="556827"/>
            <a:chOff x="103092947" y="106166598"/>
            <a:chExt cx="6633628" cy="556506"/>
          </a:xfrm>
        </p:grpSpPr>
        <p:sp>
          <p:nvSpPr>
            <p:cNvPr id="6"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Connected speech:</a:t>
              </a:r>
              <a:r>
                <a:rPr lang="en-GB" altLang="en-US" sz="2400" dirty="0">
                  <a:solidFill>
                    <a:srgbClr val="000000"/>
                  </a:solidFill>
                  <a:latin typeface="Verdana" panose="020B0604030504040204" pitchFamily="34" charset="0"/>
                </a:rPr>
                <a:t> Vowel to vowel (2)</a:t>
              </a:r>
              <a:endParaRPr lang="en-US" altLang="en-US" sz="2800" dirty="0">
                <a:latin typeface="Arial" panose="020B0604020202020204" pitchFamily="34" charset="0"/>
              </a:endParaRPr>
            </a:p>
          </p:txBody>
        </p:sp>
        <p:sp>
          <p:nvSpPr>
            <p:cNvPr id="7"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8" name="Picture 5" descr="UoN_Primary_Logo_RG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9" name="Content Placeholder 2"/>
          <p:cNvSpPr txBox="1">
            <a:spLocks/>
          </p:cNvSpPr>
          <p:nvPr/>
        </p:nvSpPr>
        <p:spPr>
          <a:xfrm>
            <a:off x="577672" y="1509803"/>
            <a:ext cx="4048233" cy="4044734"/>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Work in groups. Your objective is to get from </a:t>
            </a:r>
            <a:r>
              <a:rPr lang="en-US" sz="2400" b="1" dirty="0"/>
              <a:t>START</a:t>
            </a:r>
            <a:r>
              <a:rPr lang="en-US" sz="2400" dirty="0"/>
              <a:t> to </a:t>
            </a:r>
            <a:r>
              <a:rPr lang="en-US" sz="2400" b="1" dirty="0"/>
              <a:t>FINISH</a:t>
            </a:r>
            <a:r>
              <a:rPr lang="en-US" sz="2400" dirty="0"/>
              <a:t>, moving from cell to cell according to the pronunciation of the phrase in each cell. </a:t>
            </a:r>
          </a:p>
          <a:p>
            <a:pPr marL="0" indent="0">
              <a:buFont typeface="Arial" panose="020B0604020202020204" pitchFamily="34" charset="0"/>
              <a:buNone/>
            </a:pPr>
            <a:endParaRPr lang="en-US" sz="2400" dirty="0"/>
          </a:p>
          <a:p>
            <a:pPr marL="0" indent="0">
              <a:buFont typeface="Arial" panose="020B0604020202020204" pitchFamily="34" charset="0"/>
              <a:buNone/>
            </a:pPr>
            <a:r>
              <a:rPr lang="en-US" sz="2400" dirty="0"/>
              <a:t>You can only move according to the linking sounds. The first step has been done as an example.</a:t>
            </a:r>
          </a:p>
        </p:txBody>
      </p:sp>
      <p:graphicFrame>
        <p:nvGraphicFramePr>
          <p:cNvPr id="3" name="Table 2"/>
          <p:cNvGraphicFramePr>
            <a:graphicFrameLocks noGrp="1"/>
          </p:cNvGraphicFramePr>
          <p:nvPr>
            <p:extLst>
              <p:ext uri="{D42A27DB-BD31-4B8C-83A1-F6EECF244321}">
                <p14:modId xmlns:p14="http://schemas.microsoft.com/office/powerpoint/2010/main" val="3520620491"/>
              </p:ext>
            </p:extLst>
          </p:nvPr>
        </p:nvGraphicFramePr>
        <p:xfrm>
          <a:off x="5087888" y="1484784"/>
          <a:ext cx="6912772" cy="5097132"/>
        </p:xfrm>
        <a:graphic>
          <a:graphicData uri="http://schemas.openxmlformats.org/drawingml/2006/table">
            <a:tbl>
              <a:tblPr firstRow="1" bandRow="1">
                <a:tableStyleId>{2D5ABB26-0587-4C30-8999-92F81FD0307C}</a:tableStyleId>
              </a:tblPr>
              <a:tblGrid>
                <a:gridCol w="1728193">
                  <a:extLst>
                    <a:ext uri="{9D8B030D-6E8A-4147-A177-3AD203B41FA5}">
                      <a16:colId xmlns:a16="http://schemas.microsoft.com/office/drawing/2014/main" val="3197069693"/>
                    </a:ext>
                  </a:extLst>
                </a:gridCol>
                <a:gridCol w="1728193">
                  <a:extLst>
                    <a:ext uri="{9D8B030D-6E8A-4147-A177-3AD203B41FA5}">
                      <a16:colId xmlns:a16="http://schemas.microsoft.com/office/drawing/2014/main" val="1236978764"/>
                    </a:ext>
                  </a:extLst>
                </a:gridCol>
                <a:gridCol w="1728193">
                  <a:extLst>
                    <a:ext uri="{9D8B030D-6E8A-4147-A177-3AD203B41FA5}">
                      <a16:colId xmlns:a16="http://schemas.microsoft.com/office/drawing/2014/main" val="2051409579"/>
                    </a:ext>
                  </a:extLst>
                </a:gridCol>
                <a:gridCol w="1728193">
                  <a:extLst>
                    <a:ext uri="{9D8B030D-6E8A-4147-A177-3AD203B41FA5}">
                      <a16:colId xmlns:a16="http://schemas.microsoft.com/office/drawing/2014/main" val="1069626624"/>
                    </a:ext>
                  </a:extLst>
                </a:gridCol>
              </a:tblGrid>
              <a:tr h="1274283">
                <a:tc>
                  <a:txBody>
                    <a:bodyPr/>
                    <a:lstStyle/>
                    <a:p>
                      <a:pPr algn="ctr"/>
                      <a:endParaRPr lang="en-US" sz="2400" dirty="0"/>
                    </a:p>
                    <a:p>
                      <a:pPr algn="ctr"/>
                      <a:r>
                        <a:rPr lang="en-US" sz="2400" dirty="0"/>
                        <a:t>you </a:t>
                      </a:r>
                    </a:p>
                    <a:p>
                      <a:pPr algn="ctr"/>
                      <a:r>
                        <a:rPr lang="en-US" sz="2400" dirty="0"/>
                        <a:t>and me</a:t>
                      </a:r>
                      <a:endParaRPr lang="en-GB" sz="2400" dirty="0"/>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tc>
                  <a:txBody>
                    <a:bodyPr/>
                    <a:lstStyle/>
                    <a:p>
                      <a:pPr algn="ctr"/>
                      <a:r>
                        <a:rPr lang="en-US" sz="2400" dirty="0"/>
                        <a:t>me </a:t>
                      </a:r>
                    </a:p>
                    <a:p>
                      <a:pPr algn="ctr"/>
                      <a:r>
                        <a:rPr lang="en-US" sz="2400" dirty="0"/>
                        <a:t>and you</a:t>
                      </a:r>
                      <a:endParaRPr lang="en-GB" sz="2400" dirty="0"/>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tc>
                  <a:txBody>
                    <a:bodyPr/>
                    <a:lstStyle/>
                    <a:p>
                      <a:pPr algn="ctr"/>
                      <a:r>
                        <a:rPr lang="en-US" sz="2400" dirty="0"/>
                        <a:t>happy </a:t>
                      </a:r>
                    </a:p>
                    <a:p>
                      <a:pPr algn="ctr"/>
                      <a:r>
                        <a:rPr lang="en-US" sz="2400" dirty="0"/>
                        <a:t>or sad</a:t>
                      </a:r>
                      <a:endParaRPr lang="en-GB" sz="2400" dirty="0"/>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tc>
                  <a:txBody>
                    <a:bodyPr/>
                    <a:lstStyle/>
                    <a:p>
                      <a:pPr algn="ctr"/>
                      <a:r>
                        <a:rPr lang="en-US" sz="2400" dirty="0"/>
                        <a:t>high </a:t>
                      </a:r>
                    </a:p>
                    <a:p>
                      <a:pPr algn="ctr"/>
                      <a:r>
                        <a:rPr lang="en-US" sz="2400" dirty="0"/>
                        <a:t>and low</a:t>
                      </a:r>
                      <a:endParaRPr lang="en-GB" sz="2400" dirty="0"/>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extLst>
                  <a:ext uri="{0D108BD9-81ED-4DB2-BD59-A6C34878D82A}">
                    <a16:rowId xmlns:a16="http://schemas.microsoft.com/office/drawing/2014/main" val="2794634366"/>
                  </a:ext>
                </a:extLst>
              </a:tr>
              <a:tr h="1274283">
                <a:tc>
                  <a:txBody>
                    <a:bodyPr/>
                    <a:lstStyle/>
                    <a:p>
                      <a:pPr algn="ctr"/>
                      <a:r>
                        <a:rPr lang="en-US" sz="2400" dirty="0"/>
                        <a:t>he is</a:t>
                      </a:r>
                      <a:endParaRPr lang="en-GB" sz="2400" dirty="0"/>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tc>
                  <a:txBody>
                    <a:bodyPr/>
                    <a:lstStyle/>
                    <a:p>
                      <a:pPr algn="ctr"/>
                      <a:r>
                        <a:rPr lang="en-US" sz="2400" dirty="0"/>
                        <a:t>here and there</a:t>
                      </a:r>
                      <a:endParaRPr lang="en-GB" sz="2400" dirty="0"/>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tc>
                  <a:txBody>
                    <a:bodyPr/>
                    <a:lstStyle/>
                    <a:p>
                      <a:pPr algn="ctr"/>
                      <a:r>
                        <a:rPr lang="en-US" sz="2400" dirty="0"/>
                        <a:t>pasta </a:t>
                      </a:r>
                    </a:p>
                    <a:p>
                      <a:pPr algn="ctr"/>
                      <a:r>
                        <a:rPr lang="en-US" sz="2400" dirty="0"/>
                        <a:t>or rice</a:t>
                      </a:r>
                      <a:endParaRPr lang="en-GB" sz="2400" dirty="0"/>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tc>
                  <a:txBody>
                    <a:bodyPr/>
                    <a:lstStyle/>
                    <a:p>
                      <a:pPr algn="ctr"/>
                      <a:r>
                        <a:rPr lang="en-US" sz="2400" dirty="0"/>
                        <a:t>how </a:t>
                      </a:r>
                    </a:p>
                    <a:p>
                      <a:pPr algn="ctr"/>
                      <a:r>
                        <a:rPr lang="en-US" sz="2400" dirty="0"/>
                        <a:t>and why</a:t>
                      </a:r>
                      <a:endParaRPr lang="en-GB" sz="2400" dirty="0"/>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extLst>
                  <a:ext uri="{0D108BD9-81ED-4DB2-BD59-A6C34878D82A}">
                    <a16:rowId xmlns:a16="http://schemas.microsoft.com/office/drawing/2014/main" val="2751133941"/>
                  </a:ext>
                </a:extLst>
              </a:tr>
              <a:tr h="1274283">
                <a:tc>
                  <a:txBody>
                    <a:bodyPr/>
                    <a:lstStyle/>
                    <a:p>
                      <a:pPr algn="ctr"/>
                      <a:r>
                        <a:rPr lang="en-US" sz="2400" dirty="0"/>
                        <a:t>you are</a:t>
                      </a:r>
                      <a:endParaRPr lang="en-GB" sz="2400" dirty="0"/>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tc>
                  <a:txBody>
                    <a:bodyPr/>
                    <a:lstStyle/>
                    <a:p>
                      <a:pPr algn="ctr"/>
                      <a:r>
                        <a:rPr lang="en-US" sz="2400" dirty="0"/>
                        <a:t>now or never</a:t>
                      </a:r>
                      <a:endParaRPr lang="en-GB" sz="2400" dirty="0"/>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tc>
                  <a:txBody>
                    <a:bodyPr/>
                    <a:lstStyle/>
                    <a:p>
                      <a:pPr algn="ctr"/>
                      <a:r>
                        <a:rPr lang="en-US" sz="2400" dirty="0"/>
                        <a:t>go </a:t>
                      </a:r>
                    </a:p>
                    <a:p>
                      <a:pPr algn="ctr"/>
                      <a:r>
                        <a:rPr lang="en-US" sz="2400" dirty="0"/>
                        <a:t>and see</a:t>
                      </a:r>
                      <a:endParaRPr lang="en-GB" sz="2400" dirty="0"/>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tc>
                  <a:txBody>
                    <a:bodyPr/>
                    <a:lstStyle/>
                    <a:p>
                      <a:pPr algn="ctr"/>
                      <a:r>
                        <a:rPr lang="en-US" sz="2400" dirty="0"/>
                        <a:t>four</a:t>
                      </a:r>
                      <a:r>
                        <a:rPr lang="en-US" sz="2400" baseline="0" dirty="0"/>
                        <a:t> </a:t>
                      </a:r>
                    </a:p>
                    <a:p>
                      <a:pPr algn="ctr"/>
                      <a:r>
                        <a:rPr lang="en-US" sz="2400" baseline="0" dirty="0"/>
                        <a:t>or five</a:t>
                      </a:r>
                      <a:endParaRPr lang="en-GB" sz="2400" dirty="0"/>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extLst>
                  <a:ext uri="{0D108BD9-81ED-4DB2-BD59-A6C34878D82A}">
                    <a16:rowId xmlns:a16="http://schemas.microsoft.com/office/drawing/2014/main" val="3617824556"/>
                  </a:ext>
                </a:extLst>
              </a:tr>
              <a:tr h="1274283">
                <a:tc>
                  <a:txBody>
                    <a:bodyPr/>
                    <a:lstStyle/>
                    <a:p>
                      <a:pPr algn="ctr"/>
                      <a:r>
                        <a:rPr lang="en-US" sz="2400" dirty="0"/>
                        <a:t>law</a:t>
                      </a:r>
                      <a:r>
                        <a:rPr lang="en-US" sz="2400" baseline="0" dirty="0"/>
                        <a:t> and order</a:t>
                      </a:r>
                      <a:endParaRPr lang="en-GB" sz="2400" dirty="0"/>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tc>
                  <a:txBody>
                    <a:bodyPr/>
                    <a:lstStyle/>
                    <a:p>
                      <a:pPr algn="ctr"/>
                      <a:r>
                        <a:rPr lang="en-US" sz="2400" dirty="0"/>
                        <a:t>tea or coffee</a:t>
                      </a:r>
                      <a:endParaRPr lang="en-GB" sz="2400" dirty="0"/>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tc>
                  <a:txBody>
                    <a:bodyPr/>
                    <a:lstStyle/>
                    <a:p>
                      <a:pPr algn="ctr"/>
                      <a:r>
                        <a:rPr lang="en-US" sz="2400" dirty="0"/>
                        <a:t>true </a:t>
                      </a:r>
                    </a:p>
                    <a:p>
                      <a:pPr algn="ctr"/>
                      <a:r>
                        <a:rPr lang="en-US" sz="2400" dirty="0"/>
                        <a:t>or</a:t>
                      </a:r>
                      <a:r>
                        <a:rPr lang="en-US" sz="2400" baseline="0" dirty="0"/>
                        <a:t> false</a:t>
                      </a:r>
                      <a:endParaRPr lang="en-GB" sz="2400" dirty="0"/>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tc>
                  <a:txBody>
                    <a:bodyPr/>
                    <a:lstStyle/>
                    <a:p>
                      <a:pPr algn="ctr"/>
                      <a:endParaRPr lang="en-GB" sz="2400" dirty="0"/>
                    </a:p>
                  </a:txBody>
                  <a:tcPr anchor="ctr">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solidFill>
                      <a:srgbClr val="FFF8E5"/>
                    </a:solidFill>
                  </a:tcPr>
                </a:tc>
                <a:extLst>
                  <a:ext uri="{0D108BD9-81ED-4DB2-BD59-A6C34878D82A}">
                    <a16:rowId xmlns:a16="http://schemas.microsoft.com/office/drawing/2014/main" val="744545264"/>
                  </a:ext>
                </a:extLst>
              </a:tr>
            </a:tbl>
          </a:graphicData>
        </a:graphic>
      </p:graphicFrame>
      <p:sp>
        <p:nvSpPr>
          <p:cNvPr id="166" name="TextBox 165"/>
          <p:cNvSpPr txBox="1"/>
          <p:nvPr/>
        </p:nvSpPr>
        <p:spPr>
          <a:xfrm>
            <a:off x="5067596" y="1407374"/>
            <a:ext cx="1296144" cy="584775"/>
          </a:xfrm>
          <a:prstGeom prst="rect">
            <a:avLst/>
          </a:prstGeom>
          <a:noFill/>
        </p:spPr>
        <p:txBody>
          <a:bodyPr wrap="square" rtlCol="0">
            <a:spAutoFit/>
          </a:bodyPr>
          <a:lstStyle/>
          <a:p>
            <a:r>
              <a:rPr lang="en-US" sz="3200" b="1" u="sng" dirty="0">
                <a:solidFill>
                  <a:srgbClr val="0070C0"/>
                </a:solidFill>
              </a:rPr>
              <a:t>START</a:t>
            </a:r>
            <a:r>
              <a:rPr lang="en-US" sz="3200" b="1" dirty="0">
                <a:solidFill>
                  <a:srgbClr val="0070C0"/>
                </a:solidFill>
              </a:rPr>
              <a:t> </a:t>
            </a:r>
            <a:endParaRPr lang="en-GB" sz="2800" b="1" dirty="0">
              <a:solidFill>
                <a:srgbClr val="0070C0"/>
              </a:solidFill>
            </a:endParaRPr>
          </a:p>
        </p:txBody>
      </p:sp>
      <p:sp>
        <p:nvSpPr>
          <p:cNvPr id="167" name="TextBox 166"/>
          <p:cNvSpPr txBox="1"/>
          <p:nvPr/>
        </p:nvSpPr>
        <p:spPr>
          <a:xfrm>
            <a:off x="10554411" y="5599714"/>
            <a:ext cx="1410544" cy="584775"/>
          </a:xfrm>
          <a:prstGeom prst="rect">
            <a:avLst/>
          </a:prstGeom>
          <a:noFill/>
        </p:spPr>
        <p:txBody>
          <a:bodyPr wrap="square" rtlCol="0">
            <a:spAutoFit/>
          </a:bodyPr>
          <a:lstStyle/>
          <a:p>
            <a:r>
              <a:rPr lang="en-US" sz="3200" b="1" u="sng" dirty="0">
                <a:solidFill>
                  <a:srgbClr val="0070C0"/>
                </a:solidFill>
              </a:rPr>
              <a:t>FINISH</a:t>
            </a:r>
            <a:endParaRPr lang="en-GB" sz="2800" b="1" dirty="0">
              <a:solidFill>
                <a:srgbClr val="0070C0"/>
              </a:solidFill>
            </a:endParaRPr>
          </a:p>
        </p:txBody>
      </p:sp>
      <p:grpSp>
        <p:nvGrpSpPr>
          <p:cNvPr id="168" name="Group 167"/>
          <p:cNvGrpSpPr/>
          <p:nvPr/>
        </p:nvGrpSpPr>
        <p:grpSpPr>
          <a:xfrm>
            <a:off x="6594786" y="1940843"/>
            <a:ext cx="502065" cy="369332"/>
            <a:chOff x="9732403" y="1773885"/>
            <a:chExt cx="502065" cy="369332"/>
          </a:xfrm>
        </p:grpSpPr>
        <p:sp>
          <p:nvSpPr>
            <p:cNvPr id="169" name="TextBox 168"/>
            <p:cNvSpPr txBox="1"/>
            <p:nvPr/>
          </p:nvSpPr>
          <p:spPr>
            <a:xfrm>
              <a:off x="9732403" y="1773885"/>
              <a:ext cx="502065" cy="369332"/>
            </a:xfrm>
            <a:prstGeom prst="rect">
              <a:avLst/>
            </a:prstGeom>
            <a:solidFill>
              <a:srgbClr val="FFF8E5"/>
            </a:solidFill>
          </p:spPr>
          <p:txBody>
            <a:bodyPr wrap="square" rtlCol="0">
              <a:spAutoFit/>
            </a:bodyPr>
            <a:lstStyle/>
            <a:p>
              <a:r>
                <a:rPr lang="en-US" b="1" dirty="0">
                  <a:solidFill>
                    <a:srgbClr val="0070C0"/>
                  </a:solidFill>
                </a:rPr>
                <a:t>(w)</a:t>
              </a:r>
              <a:endParaRPr lang="en-GB" b="1" dirty="0">
                <a:solidFill>
                  <a:srgbClr val="0070C0"/>
                </a:solidFill>
              </a:endParaRPr>
            </a:p>
          </p:txBody>
        </p:sp>
        <p:cxnSp>
          <p:nvCxnSpPr>
            <p:cNvPr id="170" name="Straight Connector 169"/>
            <p:cNvCxnSpPr/>
            <p:nvPr/>
          </p:nvCxnSpPr>
          <p:spPr>
            <a:xfrm>
              <a:off x="9768408" y="1773885"/>
              <a:ext cx="39604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9768408" y="2140689"/>
              <a:ext cx="39604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5715668" y="2636913"/>
            <a:ext cx="439482" cy="372640"/>
            <a:chOff x="5715668" y="2636913"/>
            <a:chExt cx="439482" cy="372640"/>
          </a:xfrm>
        </p:grpSpPr>
        <p:sp>
          <p:nvSpPr>
            <p:cNvPr id="216" name="TextBox 215"/>
            <p:cNvSpPr txBox="1"/>
            <p:nvPr/>
          </p:nvSpPr>
          <p:spPr>
            <a:xfrm>
              <a:off x="5715668" y="2640221"/>
              <a:ext cx="432049" cy="369332"/>
            </a:xfrm>
            <a:prstGeom prst="rect">
              <a:avLst/>
            </a:prstGeom>
            <a:solidFill>
              <a:srgbClr val="FFF8E5"/>
            </a:solidFill>
          </p:spPr>
          <p:txBody>
            <a:bodyPr wrap="square" rtlCol="0">
              <a:spAutoFit/>
            </a:bodyPr>
            <a:lstStyle/>
            <a:p>
              <a:pPr algn="ctr"/>
              <a:r>
                <a:rPr lang="en-US" b="1" dirty="0">
                  <a:solidFill>
                    <a:srgbClr val="0070C0"/>
                  </a:solidFill>
                </a:rPr>
                <a:t>(r)</a:t>
              </a:r>
              <a:endParaRPr lang="en-GB" b="1" dirty="0">
                <a:solidFill>
                  <a:srgbClr val="0070C0"/>
                </a:solidFill>
              </a:endParaRPr>
            </a:p>
          </p:txBody>
        </p:sp>
        <p:cxnSp>
          <p:nvCxnSpPr>
            <p:cNvPr id="217" name="Straight Connector 216"/>
            <p:cNvCxnSpPr/>
            <p:nvPr/>
          </p:nvCxnSpPr>
          <p:spPr>
            <a:xfrm>
              <a:off x="5715668" y="2636913"/>
              <a:ext cx="0" cy="37264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V="1">
              <a:off x="6155150" y="2636913"/>
              <a:ext cx="0" cy="37264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19" name="Right Arrow 218"/>
          <p:cNvSpPr/>
          <p:nvPr/>
        </p:nvSpPr>
        <p:spPr>
          <a:xfrm>
            <a:off x="6416762" y="1647557"/>
            <a:ext cx="858111" cy="219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24" name="Group 223"/>
          <p:cNvGrpSpPr/>
          <p:nvPr/>
        </p:nvGrpSpPr>
        <p:grpSpPr>
          <a:xfrm>
            <a:off x="8335343" y="1938315"/>
            <a:ext cx="502065" cy="369332"/>
            <a:chOff x="9732403" y="1773885"/>
            <a:chExt cx="502065" cy="369332"/>
          </a:xfrm>
        </p:grpSpPr>
        <p:sp>
          <p:nvSpPr>
            <p:cNvPr id="225" name="TextBox 224"/>
            <p:cNvSpPr txBox="1"/>
            <p:nvPr/>
          </p:nvSpPr>
          <p:spPr>
            <a:xfrm>
              <a:off x="9732403" y="1773885"/>
              <a:ext cx="502065" cy="369332"/>
            </a:xfrm>
            <a:prstGeom prst="rect">
              <a:avLst/>
            </a:prstGeom>
            <a:solidFill>
              <a:srgbClr val="FFF8E5"/>
            </a:solidFill>
          </p:spPr>
          <p:txBody>
            <a:bodyPr wrap="square" rtlCol="0">
              <a:spAutoFit/>
            </a:bodyPr>
            <a:lstStyle/>
            <a:p>
              <a:r>
                <a:rPr lang="en-US" b="1" dirty="0">
                  <a:solidFill>
                    <a:srgbClr val="0070C0"/>
                  </a:solidFill>
                </a:rPr>
                <a:t>(w)</a:t>
              </a:r>
              <a:endParaRPr lang="en-GB" b="1" dirty="0">
                <a:solidFill>
                  <a:srgbClr val="0070C0"/>
                </a:solidFill>
              </a:endParaRPr>
            </a:p>
          </p:txBody>
        </p:sp>
        <p:cxnSp>
          <p:nvCxnSpPr>
            <p:cNvPr id="226" name="Straight Connector 225"/>
            <p:cNvCxnSpPr/>
            <p:nvPr/>
          </p:nvCxnSpPr>
          <p:spPr>
            <a:xfrm>
              <a:off x="9768408" y="1773885"/>
              <a:ext cx="39604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a:off x="9768408" y="2140689"/>
              <a:ext cx="39604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28" name="Group 227"/>
          <p:cNvGrpSpPr/>
          <p:nvPr/>
        </p:nvGrpSpPr>
        <p:grpSpPr>
          <a:xfrm>
            <a:off x="7456225" y="2634385"/>
            <a:ext cx="439482" cy="372640"/>
            <a:chOff x="5715668" y="2636913"/>
            <a:chExt cx="439482" cy="372640"/>
          </a:xfrm>
        </p:grpSpPr>
        <p:sp>
          <p:nvSpPr>
            <p:cNvPr id="229" name="TextBox 228"/>
            <p:cNvSpPr txBox="1"/>
            <p:nvPr/>
          </p:nvSpPr>
          <p:spPr>
            <a:xfrm>
              <a:off x="5715668" y="2640221"/>
              <a:ext cx="439482" cy="369332"/>
            </a:xfrm>
            <a:prstGeom prst="rect">
              <a:avLst/>
            </a:prstGeom>
            <a:solidFill>
              <a:srgbClr val="FFF8E5"/>
            </a:solidFill>
          </p:spPr>
          <p:txBody>
            <a:bodyPr wrap="square" rtlCol="0">
              <a:spAutoFit/>
            </a:bodyPr>
            <a:lstStyle/>
            <a:p>
              <a:pPr algn="ctr"/>
              <a:r>
                <a:rPr lang="en-US" b="1" dirty="0">
                  <a:solidFill>
                    <a:srgbClr val="0070C0"/>
                  </a:solidFill>
                </a:rPr>
                <a:t>(y)</a:t>
              </a:r>
              <a:endParaRPr lang="en-GB" b="1" dirty="0">
                <a:solidFill>
                  <a:srgbClr val="0070C0"/>
                </a:solidFill>
              </a:endParaRPr>
            </a:p>
          </p:txBody>
        </p:sp>
        <p:cxnSp>
          <p:nvCxnSpPr>
            <p:cNvPr id="230" name="Straight Connector 229"/>
            <p:cNvCxnSpPr/>
            <p:nvPr/>
          </p:nvCxnSpPr>
          <p:spPr>
            <a:xfrm>
              <a:off x="5715668" y="2636913"/>
              <a:ext cx="0" cy="37264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flipV="1">
              <a:off x="6155150" y="2636913"/>
              <a:ext cx="0" cy="37264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2" name="Right Arrow 231"/>
          <p:cNvSpPr/>
          <p:nvPr/>
        </p:nvSpPr>
        <p:spPr>
          <a:xfrm rot="5400000">
            <a:off x="7898699" y="2701701"/>
            <a:ext cx="858111" cy="219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33" name="Group 232"/>
          <p:cNvGrpSpPr/>
          <p:nvPr/>
        </p:nvGrpSpPr>
        <p:grpSpPr>
          <a:xfrm>
            <a:off x="8335343" y="3238161"/>
            <a:ext cx="502065" cy="369332"/>
            <a:chOff x="9732403" y="1773885"/>
            <a:chExt cx="502065" cy="369332"/>
          </a:xfrm>
        </p:grpSpPr>
        <p:sp>
          <p:nvSpPr>
            <p:cNvPr id="234" name="TextBox 233"/>
            <p:cNvSpPr txBox="1"/>
            <p:nvPr/>
          </p:nvSpPr>
          <p:spPr>
            <a:xfrm>
              <a:off x="9732403" y="1773885"/>
              <a:ext cx="502065" cy="369332"/>
            </a:xfrm>
            <a:prstGeom prst="rect">
              <a:avLst/>
            </a:prstGeom>
            <a:solidFill>
              <a:srgbClr val="FFF8E5"/>
            </a:solidFill>
          </p:spPr>
          <p:txBody>
            <a:bodyPr wrap="square" rtlCol="0">
              <a:spAutoFit/>
            </a:bodyPr>
            <a:lstStyle/>
            <a:p>
              <a:r>
                <a:rPr lang="en-US" b="1" dirty="0">
                  <a:solidFill>
                    <a:srgbClr val="0070C0"/>
                  </a:solidFill>
                </a:rPr>
                <a:t>(w)</a:t>
              </a:r>
              <a:endParaRPr lang="en-GB" b="1" dirty="0">
                <a:solidFill>
                  <a:srgbClr val="0070C0"/>
                </a:solidFill>
              </a:endParaRPr>
            </a:p>
          </p:txBody>
        </p:sp>
        <p:cxnSp>
          <p:nvCxnSpPr>
            <p:cNvPr id="235" name="Straight Connector 234"/>
            <p:cNvCxnSpPr/>
            <p:nvPr/>
          </p:nvCxnSpPr>
          <p:spPr>
            <a:xfrm>
              <a:off x="9768408" y="1773885"/>
              <a:ext cx="39604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9768408" y="2140689"/>
              <a:ext cx="39604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p:nvGrpSpPr>
        <p:grpSpPr>
          <a:xfrm>
            <a:off x="7465035" y="3910896"/>
            <a:ext cx="439482" cy="372640"/>
            <a:chOff x="5715668" y="2636913"/>
            <a:chExt cx="439482" cy="372640"/>
          </a:xfrm>
        </p:grpSpPr>
        <p:sp>
          <p:nvSpPr>
            <p:cNvPr id="238" name="TextBox 237"/>
            <p:cNvSpPr txBox="1"/>
            <p:nvPr/>
          </p:nvSpPr>
          <p:spPr>
            <a:xfrm>
              <a:off x="5715668" y="2640221"/>
              <a:ext cx="439482" cy="369332"/>
            </a:xfrm>
            <a:prstGeom prst="rect">
              <a:avLst/>
            </a:prstGeom>
            <a:solidFill>
              <a:srgbClr val="FFF8E5"/>
            </a:solidFill>
          </p:spPr>
          <p:txBody>
            <a:bodyPr wrap="square" rtlCol="0">
              <a:spAutoFit/>
            </a:bodyPr>
            <a:lstStyle/>
            <a:p>
              <a:pPr algn="ctr"/>
              <a:r>
                <a:rPr lang="en-US" b="1" dirty="0">
                  <a:solidFill>
                    <a:srgbClr val="0070C0"/>
                  </a:solidFill>
                </a:rPr>
                <a:t>(y)</a:t>
              </a:r>
              <a:endParaRPr lang="en-GB" b="1" dirty="0">
                <a:solidFill>
                  <a:srgbClr val="0070C0"/>
                </a:solidFill>
              </a:endParaRPr>
            </a:p>
          </p:txBody>
        </p:sp>
        <p:cxnSp>
          <p:nvCxnSpPr>
            <p:cNvPr id="239" name="Straight Connector 238"/>
            <p:cNvCxnSpPr/>
            <p:nvPr/>
          </p:nvCxnSpPr>
          <p:spPr>
            <a:xfrm>
              <a:off x="5715668" y="2636913"/>
              <a:ext cx="0" cy="37264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6155150" y="2636913"/>
              <a:ext cx="0" cy="37264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p:nvGrpSpPr>
        <p:grpSpPr>
          <a:xfrm>
            <a:off x="6591558" y="3238161"/>
            <a:ext cx="502065" cy="369332"/>
            <a:chOff x="9732403" y="1773885"/>
            <a:chExt cx="502065" cy="369332"/>
          </a:xfrm>
        </p:grpSpPr>
        <p:sp>
          <p:nvSpPr>
            <p:cNvPr id="242" name="TextBox 241"/>
            <p:cNvSpPr txBox="1"/>
            <p:nvPr/>
          </p:nvSpPr>
          <p:spPr>
            <a:xfrm>
              <a:off x="9732403" y="1773885"/>
              <a:ext cx="502065" cy="369332"/>
            </a:xfrm>
            <a:prstGeom prst="rect">
              <a:avLst/>
            </a:prstGeom>
            <a:solidFill>
              <a:srgbClr val="FFF8E5"/>
            </a:solidFill>
          </p:spPr>
          <p:txBody>
            <a:bodyPr wrap="square" rtlCol="0">
              <a:spAutoFit/>
            </a:bodyPr>
            <a:lstStyle/>
            <a:p>
              <a:r>
                <a:rPr lang="en-US" b="1" dirty="0">
                  <a:solidFill>
                    <a:srgbClr val="0070C0"/>
                  </a:solidFill>
                </a:rPr>
                <a:t>(r)</a:t>
              </a:r>
              <a:endParaRPr lang="en-GB" b="1" dirty="0">
                <a:solidFill>
                  <a:srgbClr val="0070C0"/>
                </a:solidFill>
              </a:endParaRPr>
            </a:p>
          </p:txBody>
        </p:sp>
        <p:cxnSp>
          <p:nvCxnSpPr>
            <p:cNvPr id="243" name="Straight Connector 242"/>
            <p:cNvCxnSpPr/>
            <p:nvPr/>
          </p:nvCxnSpPr>
          <p:spPr>
            <a:xfrm>
              <a:off x="9768408" y="1773885"/>
              <a:ext cx="39604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9768408" y="2140689"/>
              <a:ext cx="39604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45" name="Right Arrow 244"/>
          <p:cNvSpPr/>
          <p:nvPr/>
        </p:nvSpPr>
        <p:spPr>
          <a:xfrm rot="10800000">
            <a:off x="6413534" y="3692818"/>
            <a:ext cx="858111" cy="219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6" name="Group 245"/>
          <p:cNvGrpSpPr/>
          <p:nvPr/>
        </p:nvGrpSpPr>
        <p:grpSpPr>
          <a:xfrm>
            <a:off x="5724405" y="3916866"/>
            <a:ext cx="439482" cy="372640"/>
            <a:chOff x="5715668" y="2636913"/>
            <a:chExt cx="439482" cy="372640"/>
          </a:xfrm>
        </p:grpSpPr>
        <p:sp>
          <p:nvSpPr>
            <p:cNvPr id="247" name="TextBox 246"/>
            <p:cNvSpPr txBox="1"/>
            <p:nvPr/>
          </p:nvSpPr>
          <p:spPr>
            <a:xfrm>
              <a:off x="5715668" y="2640221"/>
              <a:ext cx="439482" cy="369332"/>
            </a:xfrm>
            <a:prstGeom prst="rect">
              <a:avLst/>
            </a:prstGeom>
            <a:solidFill>
              <a:srgbClr val="FFF8E5"/>
            </a:solidFill>
          </p:spPr>
          <p:txBody>
            <a:bodyPr wrap="square" rtlCol="0">
              <a:spAutoFit/>
            </a:bodyPr>
            <a:lstStyle/>
            <a:p>
              <a:pPr algn="ctr"/>
              <a:r>
                <a:rPr lang="en-US" b="1" dirty="0">
                  <a:solidFill>
                    <a:srgbClr val="0070C0"/>
                  </a:solidFill>
                </a:rPr>
                <a:t>(y)</a:t>
              </a:r>
              <a:endParaRPr lang="en-GB" b="1" dirty="0">
                <a:solidFill>
                  <a:srgbClr val="0070C0"/>
                </a:solidFill>
              </a:endParaRPr>
            </a:p>
          </p:txBody>
        </p:sp>
        <p:cxnSp>
          <p:nvCxnSpPr>
            <p:cNvPr id="248" name="Straight Connector 247"/>
            <p:cNvCxnSpPr/>
            <p:nvPr/>
          </p:nvCxnSpPr>
          <p:spPr>
            <a:xfrm>
              <a:off x="5715668" y="2636913"/>
              <a:ext cx="0" cy="37264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V="1">
              <a:off x="6155150" y="2636913"/>
              <a:ext cx="0" cy="37264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50" name="Right Arrow 249"/>
          <p:cNvSpPr/>
          <p:nvPr/>
        </p:nvSpPr>
        <p:spPr>
          <a:xfrm rot="5400000">
            <a:off x="4973158" y="4008626"/>
            <a:ext cx="858111" cy="219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51" name="Group 250"/>
          <p:cNvGrpSpPr/>
          <p:nvPr/>
        </p:nvGrpSpPr>
        <p:grpSpPr>
          <a:xfrm>
            <a:off x="6595429" y="4508467"/>
            <a:ext cx="502065" cy="369332"/>
            <a:chOff x="9732403" y="1773885"/>
            <a:chExt cx="502065" cy="369332"/>
          </a:xfrm>
        </p:grpSpPr>
        <p:sp>
          <p:nvSpPr>
            <p:cNvPr id="252" name="TextBox 251"/>
            <p:cNvSpPr txBox="1"/>
            <p:nvPr/>
          </p:nvSpPr>
          <p:spPr>
            <a:xfrm>
              <a:off x="9732403" y="1773885"/>
              <a:ext cx="502065" cy="369332"/>
            </a:xfrm>
            <a:prstGeom prst="rect">
              <a:avLst/>
            </a:prstGeom>
            <a:solidFill>
              <a:srgbClr val="FFF8E5"/>
            </a:solidFill>
          </p:spPr>
          <p:txBody>
            <a:bodyPr wrap="square" rtlCol="0">
              <a:spAutoFit/>
            </a:bodyPr>
            <a:lstStyle/>
            <a:p>
              <a:r>
                <a:rPr lang="en-US" b="1" dirty="0">
                  <a:solidFill>
                    <a:srgbClr val="0070C0"/>
                  </a:solidFill>
                </a:rPr>
                <a:t>(w)</a:t>
              </a:r>
              <a:endParaRPr lang="en-GB" b="1" dirty="0">
                <a:solidFill>
                  <a:srgbClr val="0070C0"/>
                </a:solidFill>
              </a:endParaRPr>
            </a:p>
          </p:txBody>
        </p:sp>
        <p:cxnSp>
          <p:nvCxnSpPr>
            <p:cNvPr id="253" name="Straight Connector 252"/>
            <p:cNvCxnSpPr/>
            <p:nvPr/>
          </p:nvCxnSpPr>
          <p:spPr>
            <a:xfrm>
              <a:off x="9768408" y="1773885"/>
              <a:ext cx="39604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9768408" y="2140689"/>
              <a:ext cx="39604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55" name="Right Arrow 254"/>
          <p:cNvSpPr/>
          <p:nvPr/>
        </p:nvSpPr>
        <p:spPr>
          <a:xfrm>
            <a:off x="6439887" y="4951316"/>
            <a:ext cx="858111" cy="219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56" name="Group 255"/>
          <p:cNvGrpSpPr/>
          <p:nvPr/>
        </p:nvGrpSpPr>
        <p:grpSpPr>
          <a:xfrm>
            <a:off x="8341802" y="4396413"/>
            <a:ext cx="502065" cy="369332"/>
            <a:chOff x="9732403" y="1773885"/>
            <a:chExt cx="502065" cy="369332"/>
          </a:xfrm>
        </p:grpSpPr>
        <p:sp>
          <p:nvSpPr>
            <p:cNvPr id="257" name="TextBox 256"/>
            <p:cNvSpPr txBox="1"/>
            <p:nvPr/>
          </p:nvSpPr>
          <p:spPr>
            <a:xfrm>
              <a:off x="9732403" y="1773885"/>
              <a:ext cx="502065" cy="369332"/>
            </a:xfrm>
            <a:prstGeom prst="rect">
              <a:avLst/>
            </a:prstGeom>
            <a:solidFill>
              <a:srgbClr val="FFF8E5"/>
            </a:solidFill>
          </p:spPr>
          <p:txBody>
            <a:bodyPr wrap="square" rtlCol="0">
              <a:spAutoFit/>
            </a:bodyPr>
            <a:lstStyle/>
            <a:p>
              <a:r>
                <a:rPr lang="en-US" b="1" dirty="0">
                  <a:solidFill>
                    <a:srgbClr val="0070C0"/>
                  </a:solidFill>
                </a:rPr>
                <a:t>(r)</a:t>
              </a:r>
              <a:endParaRPr lang="en-GB" b="1" dirty="0">
                <a:solidFill>
                  <a:srgbClr val="0070C0"/>
                </a:solidFill>
              </a:endParaRPr>
            </a:p>
          </p:txBody>
        </p:sp>
        <p:cxnSp>
          <p:nvCxnSpPr>
            <p:cNvPr id="258" name="Straight Connector 257"/>
            <p:cNvCxnSpPr/>
            <p:nvPr/>
          </p:nvCxnSpPr>
          <p:spPr>
            <a:xfrm>
              <a:off x="9768408" y="1773885"/>
              <a:ext cx="39604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9768408" y="2140689"/>
              <a:ext cx="39604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60" name="Group 259"/>
          <p:cNvGrpSpPr/>
          <p:nvPr/>
        </p:nvGrpSpPr>
        <p:grpSpPr>
          <a:xfrm>
            <a:off x="7462689" y="5092484"/>
            <a:ext cx="629883" cy="371194"/>
            <a:chOff x="5715665" y="2636913"/>
            <a:chExt cx="439485" cy="659290"/>
          </a:xfrm>
        </p:grpSpPr>
        <p:sp>
          <p:nvSpPr>
            <p:cNvPr id="261" name="TextBox 260"/>
            <p:cNvSpPr txBox="1"/>
            <p:nvPr/>
          </p:nvSpPr>
          <p:spPr>
            <a:xfrm>
              <a:off x="5715665" y="2640220"/>
              <a:ext cx="439482" cy="655983"/>
            </a:xfrm>
            <a:prstGeom prst="rect">
              <a:avLst/>
            </a:prstGeom>
            <a:solidFill>
              <a:srgbClr val="FFF8E5"/>
            </a:solidFill>
          </p:spPr>
          <p:txBody>
            <a:bodyPr wrap="square" rtlCol="0">
              <a:spAutoFit/>
            </a:bodyPr>
            <a:lstStyle/>
            <a:p>
              <a:pPr algn="ctr"/>
              <a:r>
                <a:rPr lang="en-US" b="1" dirty="0">
                  <a:solidFill>
                    <a:srgbClr val="0070C0"/>
                  </a:solidFill>
                </a:rPr>
                <a:t>(w)</a:t>
              </a:r>
              <a:endParaRPr lang="en-GB" b="1" dirty="0">
                <a:solidFill>
                  <a:srgbClr val="0070C0"/>
                </a:solidFill>
              </a:endParaRPr>
            </a:p>
          </p:txBody>
        </p:sp>
        <p:cxnSp>
          <p:nvCxnSpPr>
            <p:cNvPr id="262" name="Straight Connector 261"/>
            <p:cNvCxnSpPr/>
            <p:nvPr/>
          </p:nvCxnSpPr>
          <p:spPr>
            <a:xfrm flipH="1">
              <a:off x="5715665" y="2636913"/>
              <a:ext cx="3" cy="64963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flipV="1">
              <a:off x="6155147" y="2636913"/>
              <a:ext cx="3" cy="64963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64" name="Right Arrow 263"/>
          <p:cNvSpPr/>
          <p:nvPr/>
        </p:nvSpPr>
        <p:spPr>
          <a:xfrm rot="5400000">
            <a:off x="7828962" y="5154792"/>
            <a:ext cx="858111" cy="219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5" name="Group 264"/>
          <p:cNvGrpSpPr/>
          <p:nvPr/>
        </p:nvGrpSpPr>
        <p:grpSpPr>
          <a:xfrm>
            <a:off x="5784381" y="5092483"/>
            <a:ext cx="439482" cy="372640"/>
            <a:chOff x="5715668" y="2636913"/>
            <a:chExt cx="439482" cy="372640"/>
          </a:xfrm>
        </p:grpSpPr>
        <p:sp>
          <p:nvSpPr>
            <p:cNvPr id="266" name="TextBox 265"/>
            <p:cNvSpPr txBox="1"/>
            <p:nvPr/>
          </p:nvSpPr>
          <p:spPr>
            <a:xfrm>
              <a:off x="5715668" y="2640221"/>
              <a:ext cx="439482" cy="369332"/>
            </a:xfrm>
            <a:prstGeom prst="rect">
              <a:avLst/>
            </a:prstGeom>
            <a:solidFill>
              <a:srgbClr val="FFF8E5"/>
            </a:solidFill>
          </p:spPr>
          <p:txBody>
            <a:bodyPr wrap="square" rtlCol="0">
              <a:spAutoFit/>
            </a:bodyPr>
            <a:lstStyle/>
            <a:p>
              <a:pPr algn="ctr"/>
              <a:r>
                <a:rPr lang="en-US" b="1" dirty="0">
                  <a:solidFill>
                    <a:srgbClr val="0070C0"/>
                  </a:solidFill>
                </a:rPr>
                <a:t>(r)</a:t>
              </a:r>
              <a:endParaRPr lang="en-GB" b="1" dirty="0">
                <a:solidFill>
                  <a:srgbClr val="0070C0"/>
                </a:solidFill>
              </a:endParaRPr>
            </a:p>
          </p:txBody>
        </p:sp>
        <p:cxnSp>
          <p:nvCxnSpPr>
            <p:cNvPr id="267" name="Straight Connector 266"/>
            <p:cNvCxnSpPr/>
            <p:nvPr/>
          </p:nvCxnSpPr>
          <p:spPr>
            <a:xfrm>
              <a:off x="5715668" y="2636913"/>
              <a:ext cx="0" cy="37264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flipV="1">
              <a:off x="6155150" y="2636913"/>
              <a:ext cx="0" cy="37264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69" name="Group 268"/>
          <p:cNvGrpSpPr/>
          <p:nvPr/>
        </p:nvGrpSpPr>
        <p:grpSpPr>
          <a:xfrm>
            <a:off x="6591558" y="5706595"/>
            <a:ext cx="502065" cy="369332"/>
            <a:chOff x="9732403" y="1773885"/>
            <a:chExt cx="502065" cy="369332"/>
          </a:xfrm>
        </p:grpSpPr>
        <p:sp>
          <p:nvSpPr>
            <p:cNvPr id="270" name="TextBox 269"/>
            <p:cNvSpPr txBox="1"/>
            <p:nvPr/>
          </p:nvSpPr>
          <p:spPr>
            <a:xfrm>
              <a:off x="9732403" y="1773885"/>
              <a:ext cx="502065" cy="369332"/>
            </a:xfrm>
            <a:prstGeom prst="rect">
              <a:avLst/>
            </a:prstGeom>
            <a:solidFill>
              <a:srgbClr val="FFF8E5"/>
            </a:solidFill>
          </p:spPr>
          <p:txBody>
            <a:bodyPr wrap="square" rtlCol="0">
              <a:spAutoFit/>
            </a:bodyPr>
            <a:lstStyle/>
            <a:p>
              <a:r>
                <a:rPr lang="en-US" b="1" dirty="0">
                  <a:solidFill>
                    <a:srgbClr val="0070C0"/>
                  </a:solidFill>
                </a:rPr>
                <a:t>(w)</a:t>
              </a:r>
              <a:endParaRPr lang="en-GB" b="1" dirty="0">
                <a:solidFill>
                  <a:srgbClr val="0070C0"/>
                </a:solidFill>
              </a:endParaRPr>
            </a:p>
          </p:txBody>
        </p:sp>
        <p:cxnSp>
          <p:nvCxnSpPr>
            <p:cNvPr id="271" name="Straight Connector 270"/>
            <p:cNvCxnSpPr/>
            <p:nvPr/>
          </p:nvCxnSpPr>
          <p:spPr>
            <a:xfrm>
              <a:off x="9768408" y="1773885"/>
              <a:ext cx="39604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9768408" y="2140689"/>
              <a:ext cx="39604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p:nvGrpSpPr>
        <p:grpSpPr>
          <a:xfrm>
            <a:off x="8324796" y="5706595"/>
            <a:ext cx="502065" cy="369332"/>
            <a:chOff x="9732403" y="1773885"/>
            <a:chExt cx="502065" cy="369332"/>
          </a:xfrm>
        </p:grpSpPr>
        <p:sp>
          <p:nvSpPr>
            <p:cNvPr id="274" name="TextBox 273"/>
            <p:cNvSpPr txBox="1"/>
            <p:nvPr/>
          </p:nvSpPr>
          <p:spPr>
            <a:xfrm>
              <a:off x="9732403" y="1773885"/>
              <a:ext cx="502065" cy="369332"/>
            </a:xfrm>
            <a:prstGeom prst="rect">
              <a:avLst/>
            </a:prstGeom>
            <a:solidFill>
              <a:srgbClr val="FFF8E5"/>
            </a:solidFill>
          </p:spPr>
          <p:txBody>
            <a:bodyPr wrap="square" rtlCol="0">
              <a:spAutoFit/>
            </a:bodyPr>
            <a:lstStyle/>
            <a:p>
              <a:r>
                <a:rPr lang="en-US" b="1" dirty="0">
                  <a:solidFill>
                    <a:srgbClr val="0070C0"/>
                  </a:solidFill>
                </a:rPr>
                <a:t>(y)</a:t>
              </a:r>
              <a:endParaRPr lang="en-GB" b="1" dirty="0">
                <a:solidFill>
                  <a:srgbClr val="0070C0"/>
                </a:solidFill>
              </a:endParaRPr>
            </a:p>
          </p:txBody>
        </p:sp>
        <p:cxnSp>
          <p:nvCxnSpPr>
            <p:cNvPr id="275" name="Straight Connector 274"/>
            <p:cNvCxnSpPr/>
            <p:nvPr/>
          </p:nvCxnSpPr>
          <p:spPr>
            <a:xfrm>
              <a:off x="9768408" y="1773885"/>
              <a:ext cx="39604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a:off x="9768408" y="2140689"/>
              <a:ext cx="39604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7" name="Right Arrow 276"/>
          <p:cNvSpPr/>
          <p:nvPr/>
        </p:nvSpPr>
        <p:spPr>
          <a:xfrm>
            <a:off x="8008583" y="6296826"/>
            <a:ext cx="858111" cy="219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2" name="Group 281"/>
          <p:cNvGrpSpPr/>
          <p:nvPr/>
        </p:nvGrpSpPr>
        <p:grpSpPr>
          <a:xfrm>
            <a:off x="10122362" y="5706595"/>
            <a:ext cx="502065" cy="369332"/>
            <a:chOff x="9732403" y="1773885"/>
            <a:chExt cx="502065" cy="369332"/>
          </a:xfrm>
        </p:grpSpPr>
        <p:sp>
          <p:nvSpPr>
            <p:cNvPr id="283" name="TextBox 282"/>
            <p:cNvSpPr txBox="1"/>
            <p:nvPr/>
          </p:nvSpPr>
          <p:spPr>
            <a:xfrm>
              <a:off x="9732403" y="1773885"/>
              <a:ext cx="502065" cy="369332"/>
            </a:xfrm>
            <a:prstGeom prst="rect">
              <a:avLst/>
            </a:prstGeom>
            <a:solidFill>
              <a:srgbClr val="FFF8E5"/>
            </a:solidFill>
          </p:spPr>
          <p:txBody>
            <a:bodyPr wrap="square" rtlCol="0">
              <a:spAutoFit/>
            </a:bodyPr>
            <a:lstStyle/>
            <a:p>
              <a:r>
                <a:rPr lang="en-US" b="1" dirty="0">
                  <a:solidFill>
                    <a:srgbClr val="0070C0"/>
                  </a:solidFill>
                </a:rPr>
                <a:t>(r)</a:t>
              </a:r>
              <a:endParaRPr lang="en-GB" b="1" dirty="0">
                <a:solidFill>
                  <a:srgbClr val="0070C0"/>
                </a:solidFill>
              </a:endParaRPr>
            </a:p>
          </p:txBody>
        </p:sp>
        <p:cxnSp>
          <p:nvCxnSpPr>
            <p:cNvPr id="284" name="Straight Connector 283"/>
            <p:cNvCxnSpPr/>
            <p:nvPr/>
          </p:nvCxnSpPr>
          <p:spPr>
            <a:xfrm>
              <a:off x="9768408" y="1773885"/>
              <a:ext cx="39604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9768408" y="2140689"/>
              <a:ext cx="39604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90" name="Right Arrow 289"/>
          <p:cNvSpPr/>
          <p:nvPr/>
        </p:nvSpPr>
        <p:spPr>
          <a:xfrm rot="16200000">
            <a:off x="9573276" y="5194442"/>
            <a:ext cx="858111" cy="219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91" name="Group 290"/>
          <p:cNvGrpSpPr/>
          <p:nvPr/>
        </p:nvGrpSpPr>
        <p:grpSpPr>
          <a:xfrm>
            <a:off x="9072020" y="5099364"/>
            <a:ext cx="629883" cy="371194"/>
            <a:chOff x="5715665" y="2636913"/>
            <a:chExt cx="439485" cy="659290"/>
          </a:xfrm>
        </p:grpSpPr>
        <p:sp>
          <p:nvSpPr>
            <p:cNvPr id="292" name="TextBox 291"/>
            <p:cNvSpPr txBox="1"/>
            <p:nvPr/>
          </p:nvSpPr>
          <p:spPr>
            <a:xfrm>
              <a:off x="5715665" y="2640220"/>
              <a:ext cx="439482" cy="655983"/>
            </a:xfrm>
            <a:prstGeom prst="rect">
              <a:avLst/>
            </a:prstGeom>
            <a:solidFill>
              <a:srgbClr val="FFF8E5"/>
            </a:solidFill>
          </p:spPr>
          <p:txBody>
            <a:bodyPr wrap="square" rtlCol="0">
              <a:spAutoFit/>
            </a:bodyPr>
            <a:lstStyle/>
            <a:p>
              <a:pPr algn="ctr"/>
              <a:r>
                <a:rPr lang="en-US" b="1" dirty="0">
                  <a:solidFill>
                    <a:srgbClr val="0070C0"/>
                  </a:solidFill>
                </a:rPr>
                <a:t>(w)</a:t>
              </a:r>
              <a:endParaRPr lang="en-GB" b="1" dirty="0">
                <a:solidFill>
                  <a:srgbClr val="0070C0"/>
                </a:solidFill>
              </a:endParaRPr>
            </a:p>
          </p:txBody>
        </p:sp>
        <p:cxnSp>
          <p:nvCxnSpPr>
            <p:cNvPr id="293" name="Straight Connector 292"/>
            <p:cNvCxnSpPr/>
            <p:nvPr/>
          </p:nvCxnSpPr>
          <p:spPr>
            <a:xfrm flipH="1">
              <a:off x="5715665" y="2636913"/>
              <a:ext cx="3" cy="64963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flipV="1">
              <a:off x="6155147" y="2636913"/>
              <a:ext cx="3" cy="64963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95" name="Group 294"/>
          <p:cNvGrpSpPr/>
          <p:nvPr/>
        </p:nvGrpSpPr>
        <p:grpSpPr>
          <a:xfrm>
            <a:off x="9072020" y="3850471"/>
            <a:ext cx="629883" cy="371194"/>
            <a:chOff x="5715665" y="2636913"/>
            <a:chExt cx="439485" cy="659290"/>
          </a:xfrm>
        </p:grpSpPr>
        <p:sp>
          <p:nvSpPr>
            <p:cNvPr id="296" name="TextBox 295"/>
            <p:cNvSpPr txBox="1"/>
            <p:nvPr/>
          </p:nvSpPr>
          <p:spPr>
            <a:xfrm>
              <a:off x="5715665" y="2640220"/>
              <a:ext cx="439482" cy="655983"/>
            </a:xfrm>
            <a:prstGeom prst="rect">
              <a:avLst/>
            </a:prstGeom>
            <a:solidFill>
              <a:srgbClr val="FFF8E5"/>
            </a:solidFill>
          </p:spPr>
          <p:txBody>
            <a:bodyPr wrap="square" rtlCol="0">
              <a:spAutoFit/>
            </a:bodyPr>
            <a:lstStyle/>
            <a:p>
              <a:pPr algn="ctr"/>
              <a:r>
                <a:rPr lang="en-US" b="1" dirty="0">
                  <a:solidFill>
                    <a:srgbClr val="0070C0"/>
                  </a:solidFill>
                </a:rPr>
                <a:t>(w)</a:t>
              </a:r>
              <a:endParaRPr lang="en-GB" b="1" dirty="0">
                <a:solidFill>
                  <a:srgbClr val="0070C0"/>
                </a:solidFill>
              </a:endParaRPr>
            </a:p>
          </p:txBody>
        </p:sp>
        <p:cxnSp>
          <p:nvCxnSpPr>
            <p:cNvPr id="297" name="Straight Connector 296"/>
            <p:cNvCxnSpPr/>
            <p:nvPr/>
          </p:nvCxnSpPr>
          <p:spPr>
            <a:xfrm flipH="1">
              <a:off x="5715665" y="2636913"/>
              <a:ext cx="3" cy="64963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flipV="1">
              <a:off x="6155147" y="2636913"/>
              <a:ext cx="3" cy="64963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99" name="Right Arrow 298"/>
          <p:cNvSpPr/>
          <p:nvPr/>
        </p:nvSpPr>
        <p:spPr>
          <a:xfrm rot="16200000">
            <a:off x="9567832" y="3857473"/>
            <a:ext cx="858111" cy="219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00" name="Group 299"/>
          <p:cNvGrpSpPr/>
          <p:nvPr/>
        </p:nvGrpSpPr>
        <p:grpSpPr>
          <a:xfrm>
            <a:off x="10087723" y="4464741"/>
            <a:ext cx="502065" cy="369332"/>
            <a:chOff x="9732403" y="1773885"/>
            <a:chExt cx="502065" cy="369332"/>
          </a:xfrm>
        </p:grpSpPr>
        <p:sp>
          <p:nvSpPr>
            <p:cNvPr id="301" name="TextBox 300"/>
            <p:cNvSpPr txBox="1"/>
            <p:nvPr/>
          </p:nvSpPr>
          <p:spPr>
            <a:xfrm>
              <a:off x="9732403" y="1773885"/>
              <a:ext cx="502065" cy="369332"/>
            </a:xfrm>
            <a:prstGeom prst="rect">
              <a:avLst/>
            </a:prstGeom>
            <a:solidFill>
              <a:srgbClr val="FFF8E5"/>
            </a:solidFill>
          </p:spPr>
          <p:txBody>
            <a:bodyPr wrap="square" rtlCol="0">
              <a:spAutoFit/>
            </a:bodyPr>
            <a:lstStyle/>
            <a:p>
              <a:r>
                <a:rPr lang="en-US" b="1" dirty="0">
                  <a:solidFill>
                    <a:srgbClr val="0070C0"/>
                  </a:solidFill>
                </a:rPr>
                <a:t>(y)</a:t>
              </a:r>
              <a:endParaRPr lang="en-GB" b="1" dirty="0">
                <a:solidFill>
                  <a:srgbClr val="0070C0"/>
                </a:solidFill>
              </a:endParaRPr>
            </a:p>
          </p:txBody>
        </p:sp>
        <p:cxnSp>
          <p:nvCxnSpPr>
            <p:cNvPr id="302" name="Straight Connector 301"/>
            <p:cNvCxnSpPr/>
            <p:nvPr/>
          </p:nvCxnSpPr>
          <p:spPr>
            <a:xfrm>
              <a:off x="9768408" y="1773885"/>
              <a:ext cx="39604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p:nvCxnSpPr>
          <p:spPr>
            <a:xfrm>
              <a:off x="9768408" y="2140689"/>
              <a:ext cx="39604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04" name="Group 303"/>
          <p:cNvGrpSpPr/>
          <p:nvPr/>
        </p:nvGrpSpPr>
        <p:grpSpPr>
          <a:xfrm>
            <a:off x="10079128" y="3226358"/>
            <a:ext cx="502065" cy="369332"/>
            <a:chOff x="9732403" y="1773885"/>
            <a:chExt cx="502065" cy="369332"/>
          </a:xfrm>
        </p:grpSpPr>
        <p:sp>
          <p:nvSpPr>
            <p:cNvPr id="305" name="TextBox 304"/>
            <p:cNvSpPr txBox="1"/>
            <p:nvPr/>
          </p:nvSpPr>
          <p:spPr>
            <a:xfrm>
              <a:off x="9732403" y="1773885"/>
              <a:ext cx="502065" cy="369332"/>
            </a:xfrm>
            <a:prstGeom prst="rect">
              <a:avLst/>
            </a:prstGeom>
            <a:solidFill>
              <a:srgbClr val="FFF8E5"/>
            </a:solidFill>
          </p:spPr>
          <p:txBody>
            <a:bodyPr wrap="square" rtlCol="0">
              <a:spAutoFit/>
            </a:bodyPr>
            <a:lstStyle/>
            <a:p>
              <a:r>
                <a:rPr lang="en-US" b="1" dirty="0">
                  <a:solidFill>
                    <a:srgbClr val="0070C0"/>
                  </a:solidFill>
                </a:rPr>
                <a:t>(r)</a:t>
              </a:r>
              <a:endParaRPr lang="en-GB" b="1" dirty="0">
                <a:solidFill>
                  <a:srgbClr val="0070C0"/>
                </a:solidFill>
              </a:endParaRPr>
            </a:p>
          </p:txBody>
        </p:sp>
        <p:cxnSp>
          <p:nvCxnSpPr>
            <p:cNvPr id="306" name="Straight Connector 305"/>
            <p:cNvCxnSpPr/>
            <p:nvPr/>
          </p:nvCxnSpPr>
          <p:spPr>
            <a:xfrm>
              <a:off x="9768408" y="1773885"/>
              <a:ext cx="39604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a:off x="9768408" y="2140689"/>
              <a:ext cx="39604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08" name="Right Arrow 307"/>
          <p:cNvSpPr/>
          <p:nvPr/>
        </p:nvSpPr>
        <p:spPr>
          <a:xfrm>
            <a:off x="9824563" y="2873445"/>
            <a:ext cx="858111" cy="219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09" name="Group 308"/>
          <p:cNvGrpSpPr/>
          <p:nvPr/>
        </p:nvGrpSpPr>
        <p:grpSpPr>
          <a:xfrm>
            <a:off x="9162399" y="2610689"/>
            <a:ext cx="439482" cy="372640"/>
            <a:chOff x="5715668" y="2636913"/>
            <a:chExt cx="439482" cy="372640"/>
          </a:xfrm>
        </p:grpSpPr>
        <p:sp>
          <p:nvSpPr>
            <p:cNvPr id="310" name="TextBox 309"/>
            <p:cNvSpPr txBox="1"/>
            <p:nvPr/>
          </p:nvSpPr>
          <p:spPr>
            <a:xfrm>
              <a:off x="5715668" y="2640221"/>
              <a:ext cx="439482" cy="369332"/>
            </a:xfrm>
            <a:prstGeom prst="rect">
              <a:avLst/>
            </a:prstGeom>
            <a:solidFill>
              <a:srgbClr val="FFF8E5"/>
            </a:solidFill>
          </p:spPr>
          <p:txBody>
            <a:bodyPr wrap="square" rtlCol="0">
              <a:spAutoFit/>
            </a:bodyPr>
            <a:lstStyle/>
            <a:p>
              <a:pPr algn="ctr"/>
              <a:r>
                <a:rPr lang="en-US" b="1" dirty="0">
                  <a:solidFill>
                    <a:srgbClr val="0070C0"/>
                  </a:solidFill>
                </a:rPr>
                <a:t>(y)</a:t>
              </a:r>
              <a:endParaRPr lang="en-GB" b="1" dirty="0">
                <a:solidFill>
                  <a:srgbClr val="0070C0"/>
                </a:solidFill>
              </a:endParaRPr>
            </a:p>
          </p:txBody>
        </p:sp>
        <p:cxnSp>
          <p:nvCxnSpPr>
            <p:cNvPr id="311" name="Straight Connector 310"/>
            <p:cNvCxnSpPr/>
            <p:nvPr/>
          </p:nvCxnSpPr>
          <p:spPr>
            <a:xfrm>
              <a:off x="5715668" y="2636913"/>
              <a:ext cx="0" cy="37264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flipV="1">
              <a:off x="6155150" y="2636913"/>
              <a:ext cx="0" cy="37264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13" name="Group 312"/>
          <p:cNvGrpSpPr/>
          <p:nvPr/>
        </p:nvGrpSpPr>
        <p:grpSpPr>
          <a:xfrm>
            <a:off x="10022536" y="1951397"/>
            <a:ext cx="502065" cy="369332"/>
            <a:chOff x="9732403" y="1773885"/>
            <a:chExt cx="502065" cy="369332"/>
          </a:xfrm>
        </p:grpSpPr>
        <p:sp>
          <p:nvSpPr>
            <p:cNvPr id="314" name="TextBox 313"/>
            <p:cNvSpPr txBox="1"/>
            <p:nvPr/>
          </p:nvSpPr>
          <p:spPr>
            <a:xfrm>
              <a:off x="9732403" y="1773885"/>
              <a:ext cx="502065" cy="369332"/>
            </a:xfrm>
            <a:prstGeom prst="rect">
              <a:avLst/>
            </a:prstGeom>
            <a:solidFill>
              <a:srgbClr val="FFF8E5"/>
            </a:solidFill>
          </p:spPr>
          <p:txBody>
            <a:bodyPr wrap="square" rtlCol="0">
              <a:spAutoFit/>
            </a:bodyPr>
            <a:lstStyle/>
            <a:p>
              <a:r>
                <a:rPr lang="en-US" b="1" dirty="0">
                  <a:solidFill>
                    <a:srgbClr val="0070C0"/>
                  </a:solidFill>
                </a:rPr>
                <a:t>(r)</a:t>
              </a:r>
              <a:endParaRPr lang="en-GB" b="1" dirty="0">
                <a:solidFill>
                  <a:srgbClr val="0070C0"/>
                </a:solidFill>
              </a:endParaRPr>
            </a:p>
          </p:txBody>
        </p:sp>
        <p:cxnSp>
          <p:nvCxnSpPr>
            <p:cNvPr id="315" name="Straight Connector 314"/>
            <p:cNvCxnSpPr/>
            <p:nvPr/>
          </p:nvCxnSpPr>
          <p:spPr>
            <a:xfrm>
              <a:off x="9768408" y="1773885"/>
              <a:ext cx="39604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a:off x="9768408" y="2140689"/>
              <a:ext cx="39604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10923753" y="2591383"/>
            <a:ext cx="439482" cy="372640"/>
            <a:chOff x="5715668" y="2636913"/>
            <a:chExt cx="439482" cy="372640"/>
          </a:xfrm>
        </p:grpSpPr>
        <p:sp>
          <p:nvSpPr>
            <p:cNvPr id="318" name="TextBox 317"/>
            <p:cNvSpPr txBox="1"/>
            <p:nvPr/>
          </p:nvSpPr>
          <p:spPr>
            <a:xfrm>
              <a:off x="5715668" y="2640221"/>
              <a:ext cx="439482" cy="369332"/>
            </a:xfrm>
            <a:prstGeom prst="rect">
              <a:avLst/>
            </a:prstGeom>
            <a:solidFill>
              <a:srgbClr val="FFF8E5"/>
            </a:solidFill>
          </p:spPr>
          <p:txBody>
            <a:bodyPr wrap="square" rtlCol="0">
              <a:spAutoFit/>
            </a:bodyPr>
            <a:lstStyle/>
            <a:p>
              <a:pPr algn="ctr"/>
              <a:r>
                <a:rPr lang="en-US" b="1" dirty="0">
                  <a:solidFill>
                    <a:srgbClr val="0070C0"/>
                  </a:solidFill>
                </a:rPr>
                <a:t>(y)</a:t>
              </a:r>
              <a:endParaRPr lang="en-GB" b="1" dirty="0">
                <a:solidFill>
                  <a:srgbClr val="0070C0"/>
                </a:solidFill>
              </a:endParaRPr>
            </a:p>
          </p:txBody>
        </p:sp>
        <p:cxnSp>
          <p:nvCxnSpPr>
            <p:cNvPr id="319" name="Straight Connector 318"/>
            <p:cNvCxnSpPr/>
            <p:nvPr/>
          </p:nvCxnSpPr>
          <p:spPr>
            <a:xfrm>
              <a:off x="5715668" y="2636913"/>
              <a:ext cx="0" cy="37264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6155150" y="2636913"/>
              <a:ext cx="0" cy="37264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21" name="Group 320"/>
          <p:cNvGrpSpPr/>
          <p:nvPr/>
        </p:nvGrpSpPr>
        <p:grpSpPr>
          <a:xfrm>
            <a:off x="10876884" y="3850471"/>
            <a:ext cx="629883" cy="371194"/>
            <a:chOff x="5715665" y="2636913"/>
            <a:chExt cx="439485" cy="659290"/>
          </a:xfrm>
        </p:grpSpPr>
        <p:sp>
          <p:nvSpPr>
            <p:cNvPr id="322" name="TextBox 321"/>
            <p:cNvSpPr txBox="1"/>
            <p:nvPr/>
          </p:nvSpPr>
          <p:spPr>
            <a:xfrm>
              <a:off x="5715665" y="2640220"/>
              <a:ext cx="439482" cy="655983"/>
            </a:xfrm>
            <a:prstGeom prst="rect">
              <a:avLst/>
            </a:prstGeom>
            <a:solidFill>
              <a:srgbClr val="FFF8E5"/>
            </a:solidFill>
          </p:spPr>
          <p:txBody>
            <a:bodyPr wrap="square" rtlCol="0">
              <a:spAutoFit/>
            </a:bodyPr>
            <a:lstStyle/>
            <a:p>
              <a:pPr algn="ctr"/>
              <a:r>
                <a:rPr lang="en-US" b="1" dirty="0">
                  <a:solidFill>
                    <a:srgbClr val="0070C0"/>
                  </a:solidFill>
                </a:rPr>
                <a:t>(w)</a:t>
              </a:r>
              <a:endParaRPr lang="en-GB" b="1" dirty="0">
                <a:solidFill>
                  <a:srgbClr val="0070C0"/>
                </a:solidFill>
              </a:endParaRPr>
            </a:p>
          </p:txBody>
        </p:sp>
        <p:cxnSp>
          <p:nvCxnSpPr>
            <p:cNvPr id="323" name="Straight Connector 322"/>
            <p:cNvCxnSpPr/>
            <p:nvPr/>
          </p:nvCxnSpPr>
          <p:spPr>
            <a:xfrm flipH="1">
              <a:off x="5715665" y="2636913"/>
              <a:ext cx="3" cy="64963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6155147" y="2636913"/>
              <a:ext cx="3" cy="64963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25" name="Right Arrow 324"/>
          <p:cNvSpPr/>
          <p:nvPr/>
        </p:nvSpPr>
        <p:spPr>
          <a:xfrm rot="5400000">
            <a:off x="11376993" y="3857472"/>
            <a:ext cx="858111" cy="219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26" name="Group 325"/>
          <p:cNvGrpSpPr/>
          <p:nvPr/>
        </p:nvGrpSpPr>
        <p:grpSpPr>
          <a:xfrm>
            <a:off x="10946986" y="5113807"/>
            <a:ext cx="439482" cy="372640"/>
            <a:chOff x="5715668" y="2636913"/>
            <a:chExt cx="439482" cy="372640"/>
          </a:xfrm>
        </p:grpSpPr>
        <p:sp>
          <p:nvSpPr>
            <p:cNvPr id="327" name="TextBox 326"/>
            <p:cNvSpPr txBox="1"/>
            <p:nvPr/>
          </p:nvSpPr>
          <p:spPr>
            <a:xfrm>
              <a:off x="5715668" y="2640221"/>
              <a:ext cx="432049" cy="369332"/>
            </a:xfrm>
            <a:prstGeom prst="rect">
              <a:avLst/>
            </a:prstGeom>
            <a:solidFill>
              <a:srgbClr val="FFF8E5"/>
            </a:solidFill>
          </p:spPr>
          <p:txBody>
            <a:bodyPr wrap="square" rtlCol="0">
              <a:spAutoFit/>
            </a:bodyPr>
            <a:lstStyle/>
            <a:p>
              <a:pPr algn="ctr"/>
              <a:r>
                <a:rPr lang="en-US" b="1" dirty="0">
                  <a:solidFill>
                    <a:srgbClr val="0070C0"/>
                  </a:solidFill>
                </a:rPr>
                <a:t>(r)</a:t>
              </a:r>
              <a:endParaRPr lang="en-GB" b="1" dirty="0">
                <a:solidFill>
                  <a:srgbClr val="0070C0"/>
                </a:solidFill>
              </a:endParaRPr>
            </a:p>
          </p:txBody>
        </p:sp>
        <p:cxnSp>
          <p:nvCxnSpPr>
            <p:cNvPr id="328" name="Straight Connector 327"/>
            <p:cNvCxnSpPr/>
            <p:nvPr/>
          </p:nvCxnSpPr>
          <p:spPr>
            <a:xfrm>
              <a:off x="5715668" y="2636913"/>
              <a:ext cx="0" cy="37264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flipV="1">
              <a:off x="6155150" y="2636913"/>
              <a:ext cx="0" cy="37264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30" name="Right Arrow 329"/>
          <p:cNvSpPr/>
          <p:nvPr/>
        </p:nvSpPr>
        <p:spPr>
          <a:xfrm rot="5400000">
            <a:off x="11369688" y="5187015"/>
            <a:ext cx="858111" cy="219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Lesson 8.1 - 8. Vowel to vowel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817810" y="5458244"/>
            <a:ext cx="609600" cy="609600"/>
          </a:xfrm>
          <a:prstGeom prst="rect">
            <a:avLst/>
          </a:prstGeom>
        </p:spPr>
      </p:pic>
      <p:pic>
        <p:nvPicPr>
          <p:cNvPr id="5" name="Picture 6" descr="Book Generic Mixed icon">
            <a:extLst>
              <a:ext uri="{FF2B5EF4-FFF2-40B4-BE49-F238E27FC236}">
                <a16:creationId xmlns:a16="http://schemas.microsoft.com/office/drawing/2014/main" id="{4426F3B3-EDE5-53E5-4982-C3348FEB148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772011" y="135990"/>
            <a:ext cx="1228914" cy="1228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43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7" restart="whenNotActive" fill="hold" evtFilter="cancelBubble" nodeType="interactiveSeq">
                <p:stCondLst>
                  <p:cond evt="onClick" delay="0">
                    <p:tgtEl>
                      <p:spTgt spid="2"/>
                    </p:tgtEl>
                  </p:cond>
                </p:stCondLst>
                <p:endSync evt="end" delay="0">
                  <p:rtn val="all"/>
                </p:endSync>
                <p:childTnLst>
                  <p:par>
                    <p:cTn id="48" fill="hold">
                      <p:stCondLst>
                        <p:cond delay="0"/>
                      </p:stCondLst>
                      <p:childTnLst>
                        <p:par>
                          <p:cTn id="49" fill="hold">
                            <p:stCondLst>
                              <p:cond delay="0"/>
                            </p:stCondLst>
                            <p:childTnLst>
                              <p:par>
                                <p:cTn id="50" presetID="1" presetClass="mediacall" presetSubtype="0" fill="hold" nodeType="clickEffect">
                                  <p:stCondLst>
                                    <p:cond delay="0"/>
                                  </p:stCondLst>
                                  <p:childTnLst>
                                    <p:cmd type="call" cmd="playFrom(0.0)">
                                      <p:cBhvr>
                                        <p:cTn id="51" dur="50184" fill="hold"/>
                                        <p:tgtEl>
                                          <p:spTgt spid="2"/>
                                        </p:tgtEl>
                                      </p:cBhvr>
                                    </p:cmd>
                                  </p:childTnLst>
                                </p:cTn>
                              </p:par>
                            </p:childTnLst>
                          </p:cTn>
                        </p:par>
                      </p:childTnLst>
                    </p:cTn>
                  </p:par>
                </p:childTnLst>
              </p:cTn>
              <p:nextCondLst>
                <p:cond evt="onClick" delay="0">
                  <p:tgtEl>
                    <p:spTgt spid="2"/>
                  </p:tgtEl>
                </p:cond>
              </p:nextCondLst>
            </p:seq>
            <p:audio>
              <p:cMediaNode vol="80000">
                <p:cTn id="52" fill="hold" display="0">
                  <p:stCondLst>
                    <p:cond delay="indefinite"/>
                  </p:stCondLst>
                  <p:endCondLst>
                    <p:cond evt="onStopAudio" delay="0">
                      <p:tgtEl>
                        <p:sldTgt/>
                      </p:tgtEl>
                    </p:cond>
                  </p:endCondLst>
                </p:cTn>
                <p:tgtEl>
                  <p:spTgt spid="2"/>
                </p:tgtEl>
              </p:cMediaNode>
            </p:audio>
          </p:childTnLst>
        </p:cTn>
      </p:par>
    </p:tnLst>
    <p:bldLst>
      <p:bldP spid="232" grpId="0" animBg="1"/>
      <p:bldP spid="245" grpId="0" animBg="1"/>
      <p:bldP spid="250" grpId="0" animBg="1"/>
      <p:bldP spid="255" grpId="0" animBg="1"/>
      <p:bldP spid="264" grpId="0" animBg="1"/>
      <p:bldP spid="277" grpId="0" animBg="1"/>
      <p:bldP spid="290" grpId="0" animBg="1"/>
      <p:bldP spid="299" grpId="0" animBg="1"/>
      <p:bldP spid="308" grpId="0" animBg="1"/>
      <p:bldP spid="325" grpId="0" animBg="1"/>
      <p:bldP spid="33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Practice</a:t>
              </a:r>
              <a:endParaRPr lang="en-US" sz="5400" dirty="0">
                <a:solidFill>
                  <a:srgbClr val="002060"/>
                </a:solidFill>
                <a:latin typeface="Calibri "/>
              </a:endParaRP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6146" name="Picture 2" descr="Copywriting Icons - Download Free Vector Icons | Noun Proje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76520" y="5447332"/>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2185213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2567611" y="248141"/>
            <a:ext cx="7990402" cy="588522"/>
            <a:chOff x="103092947" y="106134921"/>
            <a:chExt cx="6661997" cy="588183"/>
          </a:xfrm>
        </p:grpSpPr>
        <p:sp>
          <p:nvSpPr>
            <p:cNvPr id="5" name="Text Box 3"/>
            <p:cNvSpPr txBox="1">
              <a:spLocks noChangeArrowheads="1"/>
            </p:cNvSpPr>
            <p:nvPr/>
          </p:nvSpPr>
          <p:spPr bwMode="auto">
            <a:xfrm>
              <a:off x="103149588" y="106134921"/>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Pronunciation: </a:t>
              </a:r>
              <a:r>
                <a:rPr lang="en-GB" altLang="en-US" sz="2400" dirty="0">
                  <a:solidFill>
                    <a:srgbClr val="000000"/>
                  </a:solidFill>
                  <a:latin typeface="Verdana" panose="020B0604030504040204" pitchFamily="34" charset="0"/>
                </a:rPr>
                <a:t>Practice</a:t>
              </a:r>
              <a:endParaRPr lang="en-US" altLang="en-US" sz="2800" dirty="0">
                <a:latin typeface="Arial" panose="020B0604020202020204" pitchFamily="34" charset="0"/>
              </a:endParaRPr>
            </a:p>
          </p:txBody>
        </p:sp>
        <p:sp>
          <p:nvSpPr>
            <p:cNvPr id="6"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7"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0" name="TextBox 9"/>
          <p:cNvSpPr txBox="1"/>
          <p:nvPr/>
        </p:nvSpPr>
        <p:spPr>
          <a:xfrm>
            <a:off x="1375215" y="3662421"/>
            <a:ext cx="2089319" cy="369332"/>
          </a:xfrm>
          <a:prstGeom prst="rect">
            <a:avLst/>
          </a:prstGeom>
          <a:noFill/>
        </p:spPr>
        <p:txBody>
          <a:bodyPr wrap="square" rtlCol="0">
            <a:spAutoFit/>
          </a:bodyPr>
          <a:lstStyle/>
          <a:p>
            <a:r>
              <a:rPr lang="en-US" b="1" dirty="0"/>
              <a:t>Conversation 1</a:t>
            </a:r>
            <a:endParaRPr lang="en-GB" b="1" dirty="0"/>
          </a:p>
        </p:txBody>
      </p:sp>
      <p:sp>
        <p:nvSpPr>
          <p:cNvPr id="16" name="TextBox 15"/>
          <p:cNvSpPr txBox="1"/>
          <p:nvPr/>
        </p:nvSpPr>
        <p:spPr>
          <a:xfrm>
            <a:off x="5160629" y="3662421"/>
            <a:ext cx="2089319" cy="369332"/>
          </a:xfrm>
          <a:prstGeom prst="rect">
            <a:avLst/>
          </a:prstGeom>
          <a:noFill/>
        </p:spPr>
        <p:txBody>
          <a:bodyPr wrap="square" rtlCol="0">
            <a:spAutoFit/>
          </a:bodyPr>
          <a:lstStyle/>
          <a:p>
            <a:r>
              <a:rPr lang="en-US" b="1" dirty="0"/>
              <a:t>Conversation 2</a:t>
            </a:r>
          </a:p>
        </p:txBody>
      </p:sp>
      <p:sp>
        <p:nvSpPr>
          <p:cNvPr id="17" name="TextBox 16"/>
          <p:cNvSpPr txBox="1"/>
          <p:nvPr/>
        </p:nvSpPr>
        <p:spPr>
          <a:xfrm>
            <a:off x="9336360" y="3662421"/>
            <a:ext cx="2089319" cy="369332"/>
          </a:xfrm>
          <a:prstGeom prst="rect">
            <a:avLst/>
          </a:prstGeom>
          <a:noFill/>
        </p:spPr>
        <p:txBody>
          <a:bodyPr wrap="square" rtlCol="0">
            <a:spAutoFit/>
          </a:bodyPr>
          <a:lstStyle/>
          <a:p>
            <a:r>
              <a:rPr lang="en-US" b="1" dirty="0"/>
              <a:t>Conversation 3</a:t>
            </a:r>
            <a:endParaRPr lang="en-GB" b="1" dirty="0"/>
          </a:p>
        </p:txBody>
      </p:sp>
      <p:sp>
        <p:nvSpPr>
          <p:cNvPr id="11" name="TextBox 10"/>
          <p:cNvSpPr txBox="1"/>
          <p:nvPr/>
        </p:nvSpPr>
        <p:spPr>
          <a:xfrm>
            <a:off x="789483" y="4437112"/>
            <a:ext cx="10906162" cy="2246769"/>
          </a:xfrm>
          <a:prstGeom prst="rect">
            <a:avLst/>
          </a:prstGeom>
          <a:noFill/>
        </p:spPr>
        <p:txBody>
          <a:bodyPr wrap="square" rtlCol="0">
            <a:spAutoFit/>
          </a:bodyPr>
          <a:lstStyle/>
          <a:p>
            <a:r>
              <a:rPr lang="en-US" sz="2000" dirty="0"/>
              <a:t>Choose one of the situations above and write down a script for a conversation between the two people.  </a:t>
            </a:r>
          </a:p>
          <a:p>
            <a:endParaRPr lang="en-US" sz="2000" dirty="0"/>
          </a:p>
          <a:p>
            <a:r>
              <a:rPr lang="en-US" sz="2000" dirty="0"/>
              <a:t>Use at least two phrases from each column on the next slide. </a:t>
            </a:r>
          </a:p>
          <a:p>
            <a:endParaRPr lang="en-US" sz="2000" b="1" i="1" dirty="0"/>
          </a:p>
          <a:p>
            <a:r>
              <a:rPr lang="en-US" sz="2000" dirty="0" err="1"/>
              <a:t>Practise</a:t>
            </a:r>
            <a:r>
              <a:rPr lang="en-US" sz="2000" dirty="0"/>
              <a:t> reading out the conversation focusing on using appropriate </a:t>
            </a:r>
            <a:r>
              <a:rPr lang="en-US" sz="2000" b="1" dirty="0"/>
              <a:t>connected speech.</a:t>
            </a:r>
          </a:p>
          <a:p>
            <a:endParaRPr lang="en-US" sz="2000" dirty="0"/>
          </a:p>
          <a:p>
            <a:r>
              <a:rPr lang="en-US" sz="2000" dirty="0"/>
              <a:t>When you’re ready, act out the conversation to another pair of students. </a:t>
            </a:r>
            <a:endParaRPr lang="en-GB" sz="2000"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8328" y="1095285"/>
            <a:ext cx="3848634" cy="2560320"/>
          </a:xfrm>
          <a:prstGeom prst="rect">
            <a:avLst/>
          </a:prstGeom>
        </p:spPr>
      </p:pic>
      <p:pic>
        <p:nvPicPr>
          <p:cNvPr id="12" name="Picture 11"/>
          <p:cNvPicPr>
            <a:picLocks noChangeAspect="1"/>
          </p:cNvPicPr>
          <p:nvPr/>
        </p:nvPicPr>
        <p:blipFill>
          <a:blip r:embed="rId4"/>
          <a:stretch>
            <a:fillRect/>
          </a:stretch>
        </p:blipFill>
        <p:spPr>
          <a:xfrm>
            <a:off x="8421559" y="1102052"/>
            <a:ext cx="3210980" cy="2560320"/>
          </a:xfrm>
          <a:prstGeom prst="rect">
            <a:avLst/>
          </a:prstGeom>
        </p:spPr>
      </p:pic>
      <p:pic>
        <p:nvPicPr>
          <p:cNvPr id="2" name="Picture 1"/>
          <p:cNvPicPr>
            <a:picLocks noChangeAspect="1"/>
          </p:cNvPicPr>
          <p:nvPr/>
        </p:nvPicPr>
        <p:blipFill>
          <a:blip r:embed="rId5"/>
          <a:stretch>
            <a:fillRect/>
          </a:stretch>
        </p:blipFill>
        <p:spPr>
          <a:xfrm>
            <a:off x="1055441" y="1095286"/>
            <a:ext cx="2525886" cy="2563188"/>
          </a:xfrm>
          <a:prstGeom prst="rect">
            <a:avLst/>
          </a:prstGeom>
        </p:spPr>
      </p:pic>
      <p:sp>
        <p:nvSpPr>
          <p:cNvPr id="15" name="Text Box 3"/>
          <p:cNvSpPr txBox="1">
            <a:spLocks noChangeArrowheads="1"/>
          </p:cNvSpPr>
          <p:nvPr/>
        </p:nvSpPr>
        <p:spPr bwMode="auto">
          <a:xfrm>
            <a:off x="1055440" y="3377792"/>
            <a:ext cx="1008112" cy="277813"/>
          </a:xfrm>
          <a:prstGeom prst="rect">
            <a:avLst/>
          </a:prstGeom>
          <a:solidFill>
            <a:srgbClr val="FFFFFF"/>
          </a:solidFill>
          <a:ln w="3175" algn="ctr">
            <a:solidFill>
              <a:srgbClr val="00206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student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18" name="Text Box 3"/>
          <p:cNvSpPr txBox="1">
            <a:spLocks noChangeArrowheads="1"/>
          </p:cNvSpPr>
          <p:nvPr/>
        </p:nvSpPr>
        <p:spPr bwMode="auto">
          <a:xfrm>
            <a:off x="2927646" y="3386378"/>
            <a:ext cx="648074" cy="269227"/>
          </a:xfrm>
          <a:prstGeom prst="rect">
            <a:avLst/>
          </a:prstGeom>
          <a:solidFill>
            <a:srgbClr val="FFFFFF"/>
          </a:solidFill>
          <a:ln w="3175" algn="ctr">
            <a:solidFill>
              <a:srgbClr val="00206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tutor</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19" name="Text Box 3"/>
          <p:cNvSpPr txBox="1">
            <a:spLocks noChangeArrowheads="1"/>
          </p:cNvSpPr>
          <p:nvPr/>
        </p:nvSpPr>
        <p:spPr bwMode="auto">
          <a:xfrm>
            <a:off x="4092721" y="3377788"/>
            <a:ext cx="1008112" cy="277813"/>
          </a:xfrm>
          <a:prstGeom prst="rect">
            <a:avLst/>
          </a:prstGeom>
          <a:solidFill>
            <a:srgbClr val="FFFFFF"/>
          </a:solidFill>
          <a:ln w="3175" algn="ctr">
            <a:solidFill>
              <a:srgbClr val="00206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student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0" name="Text Box 3"/>
          <p:cNvSpPr txBox="1">
            <a:spLocks noChangeArrowheads="1"/>
          </p:cNvSpPr>
          <p:nvPr/>
        </p:nvSpPr>
        <p:spPr bwMode="auto">
          <a:xfrm>
            <a:off x="5392977" y="3377789"/>
            <a:ext cx="1008112" cy="277813"/>
          </a:xfrm>
          <a:prstGeom prst="rect">
            <a:avLst/>
          </a:prstGeom>
          <a:solidFill>
            <a:srgbClr val="FFFFFF"/>
          </a:solidFill>
          <a:ln w="3175" algn="ctr">
            <a:solidFill>
              <a:srgbClr val="00206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student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1" name="Text Box 3"/>
          <p:cNvSpPr txBox="1">
            <a:spLocks noChangeArrowheads="1"/>
          </p:cNvSpPr>
          <p:nvPr/>
        </p:nvSpPr>
        <p:spPr bwMode="auto">
          <a:xfrm>
            <a:off x="9392461" y="3393145"/>
            <a:ext cx="648074" cy="269227"/>
          </a:xfrm>
          <a:prstGeom prst="rect">
            <a:avLst/>
          </a:prstGeom>
          <a:solidFill>
            <a:srgbClr val="FFFFFF"/>
          </a:solidFill>
          <a:ln w="3175" algn="ctr">
            <a:solidFill>
              <a:srgbClr val="00206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tutor</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2" name="Text Box 3"/>
          <p:cNvSpPr txBox="1">
            <a:spLocks noChangeArrowheads="1"/>
          </p:cNvSpPr>
          <p:nvPr/>
        </p:nvSpPr>
        <p:spPr bwMode="auto">
          <a:xfrm>
            <a:off x="10810766" y="3386377"/>
            <a:ext cx="648074" cy="269227"/>
          </a:xfrm>
          <a:prstGeom prst="rect">
            <a:avLst/>
          </a:prstGeom>
          <a:solidFill>
            <a:srgbClr val="FFFFFF"/>
          </a:solidFill>
          <a:ln w="3175" algn="ctr">
            <a:solidFill>
              <a:srgbClr val="00206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tutor</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14767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Pronunciation</a:t>
              </a:r>
            </a:p>
            <a:p>
              <a:pPr algn="ctr"/>
              <a:r>
                <a:rPr lang="en-US" sz="6000" dirty="0">
                  <a:solidFill>
                    <a:srgbClr val="002060"/>
                  </a:solidFill>
                  <a:latin typeface="Calibri "/>
                </a:rPr>
                <a:t>(Autonomous learning)</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6146" name="Picture 2" descr="Copywriting Icons - Download Free Vector Icons | Noun Proje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76520" y="5447332"/>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2604193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2"/>
          <p:cNvGrpSpPr>
            <a:grpSpLocks/>
          </p:cNvGrpSpPr>
          <p:nvPr/>
        </p:nvGrpSpPr>
        <p:grpSpPr bwMode="auto">
          <a:xfrm>
            <a:off x="2567611" y="248141"/>
            <a:ext cx="7990402" cy="588522"/>
            <a:chOff x="103092947" y="106134921"/>
            <a:chExt cx="6661997" cy="588183"/>
          </a:xfrm>
        </p:grpSpPr>
        <p:sp>
          <p:nvSpPr>
            <p:cNvPr id="10" name="Text Box 3"/>
            <p:cNvSpPr txBox="1">
              <a:spLocks noChangeArrowheads="1"/>
            </p:cNvSpPr>
            <p:nvPr/>
          </p:nvSpPr>
          <p:spPr bwMode="auto">
            <a:xfrm>
              <a:off x="103149588" y="106134921"/>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Pronunciation: </a:t>
              </a:r>
              <a:r>
                <a:rPr lang="en-GB" altLang="en-US" sz="2400" dirty="0">
                  <a:solidFill>
                    <a:srgbClr val="000000"/>
                  </a:solidFill>
                  <a:latin typeface="Verdana" panose="020B0604030504040204" pitchFamily="34" charset="0"/>
                </a:rPr>
                <a:t>Practice</a:t>
              </a:r>
              <a:endParaRPr lang="en-US" altLang="en-US" sz="2800" dirty="0">
                <a:latin typeface="Arial" panose="020B0604020202020204" pitchFamily="34" charset="0"/>
              </a:endParaRPr>
            </a:p>
          </p:txBody>
        </p:sp>
        <p:sp>
          <p:nvSpPr>
            <p:cNvPr id="11"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2"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aphicFrame>
        <p:nvGraphicFramePr>
          <p:cNvPr id="2" name="Table 1"/>
          <p:cNvGraphicFramePr>
            <a:graphicFrameLocks noGrp="1"/>
          </p:cNvGraphicFramePr>
          <p:nvPr>
            <p:extLst>
              <p:ext uri="{D42A27DB-BD31-4B8C-83A1-F6EECF244321}">
                <p14:modId xmlns:p14="http://schemas.microsoft.com/office/powerpoint/2010/main" val="3773160532"/>
              </p:ext>
            </p:extLst>
          </p:nvPr>
        </p:nvGraphicFramePr>
        <p:xfrm>
          <a:off x="3863752" y="896772"/>
          <a:ext cx="8127999" cy="5723255"/>
        </p:xfrm>
        <a:graphic>
          <a:graphicData uri="http://schemas.openxmlformats.org/drawingml/2006/table">
            <a:tbl>
              <a:tblPr firstRow="1" bandRow="1">
                <a:tableStyleId>{2D5ABB26-0587-4C30-8999-92F81FD0307C}</a:tableStyleId>
              </a:tblPr>
              <a:tblGrid>
                <a:gridCol w="2709333">
                  <a:extLst>
                    <a:ext uri="{9D8B030D-6E8A-4147-A177-3AD203B41FA5}">
                      <a16:colId xmlns:a16="http://schemas.microsoft.com/office/drawing/2014/main" val="1503029330"/>
                    </a:ext>
                  </a:extLst>
                </a:gridCol>
                <a:gridCol w="2709333">
                  <a:extLst>
                    <a:ext uri="{9D8B030D-6E8A-4147-A177-3AD203B41FA5}">
                      <a16:colId xmlns:a16="http://schemas.microsoft.com/office/drawing/2014/main" val="2021029595"/>
                    </a:ext>
                  </a:extLst>
                </a:gridCol>
                <a:gridCol w="2709333">
                  <a:extLst>
                    <a:ext uri="{9D8B030D-6E8A-4147-A177-3AD203B41FA5}">
                      <a16:colId xmlns:a16="http://schemas.microsoft.com/office/drawing/2014/main" val="4174493944"/>
                    </a:ext>
                  </a:extLst>
                </a:gridCol>
              </a:tblGrid>
              <a:tr h="226824">
                <a:tc gridSpan="3">
                  <a:txBody>
                    <a:bodyPr/>
                    <a:lstStyle/>
                    <a:p>
                      <a:pPr algn="ctr"/>
                      <a:r>
                        <a:rPr lang="en-US" sz="1800" b="1" dirty="0">
                          <a:solidFill>
                            <a:schemeClr val="bg1"/>
                          </a:solidFill>
                          <a:latin typeface="+mn-lt"/>
                        </a:rPr>
                        <a:t>Connected speech</a:t>
                      </a:r>
                      <a:endParaRPr lang="en-GB" sz="1800" b="1" dirty="0">
                        <a:solidFill>
                          <a:schemeClr val="bg1"/>
                        </a:solidFill>
                        <a:latin typeface="+mn-lt"/>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2">
                        <a:lumMod val="75000"/>
                      </a:schemeClr>
                    </a:solidFill>
                  </a:tcPr>
                </a:tc>
                <a:tc hMerge="1">
                  <a:txBody>
                    <a:bodyPr/>
                    <a:lstStyle/>
                    <a:p>
                      <a:endParaRPr lang="en-GB"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rgbClr val="FFFFD1"/>
                    </a:solidFill>
                  </a:tcPr>
                </a:tc>
                <a:tc hMerge="1">
                  <a:txBody>
                    <a:bodyPr/>
                    <a:lstStyle/>
                    <a:p>
                      <a:endParaRPr lang="en-GB"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rgbClr val="FFFFD1"/>
                    </a:solidFill>
                  </a:tcPr>
                </a:tc>
                <a:extLst>
                  <a:ext uri="{0D108BD9-81ED-4DB2-BD59-A6C34878D82A}">
                    <a16:rowId xmlns:a16="http://schemas.microsoft.com/office/drawing/2014/main" val="1835625966"/>
                  </a:ext>
                </a:extLst>
              </a:tr>
              <a:tr h="370840">
                <a:tc>
                  <a:txBody>
                    <a:bodyPr/>
                    <a:lstStyle/>
                    <a:p>
                      <a:pPr algn="ctr"/>
                      <a:r>
                        <a:rPr lang="en-US" sz="1800" b="1" dirty="0">
                          <a:latin typeface="+mn-lt"/>
                        </a:rPr>
                        <a:t>Consonant to consonant</a:t>
                      </a:r>
                      <a:endParaRPr lang="en-GB" sz="1800" b="1" dirty="0">
                        <a:latin typeface="+mn-lt"/>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rgbClr val="FFFFD1"/>
                    </a:solidFill>
                  </a:tcPr>
                </a:tc>
                <a:tc>
                  <a:txBody>
                    <a:bodyPr/>
                    <a:lstStyle/>
                    <a:p>
                      <a:pPr algn="ctr"/>
                      <a:r>
                        <a:rPr lang="en-US" sz="1800" b="1" dirty="0">
                          <a:latin typeface="+mn-lt"/>
                        </a:rPr>
                        <a:t>Consonant to vowel</a:t>
                      </a:r>
                      <a:endParaRPr lang="en-GB" sz="1800" b="1" dirty="0">
                        <a:latin typeface="+mn-lt"/>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rgbClr val="FFFFD1"/>
                    </a:solidFill>
                  </a:tcPr>
                </a:tc>
                <a:tc>
                  <a:txBody>
                    <a:bodyPr/>
                    <a:lstStyle/>
                    <a:p>
                      <a:pPr algn="ctr"/>
                      <a:r>
                        <a:rPr lang="en-US" sz="1800" b="1" dirty="0">
                          <a:latin typeface="+mn-lt"/>
                        </a:rPr>
                        <a:t>Vowel to vowel</a:t>
                      </a:r>
                      <a:endParaRPr lang="en-GB" sz="1800" b="1" dirty="0">
                        <a:latin typeface="+mn-lt"/>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rgbClr val="FFFFD1"/>
                    </a:solidFill>
                  </a:tcPr>
                </a:tc>
                <a:extLst>
                  <a:ext uri="{0D108BD9-81ED-4DB2-BD59-A6C34878D82A}">
                    <a16:rowId xmlns:a16="http://schemas.microsoft.com/office/drawing/2014/main" val="3209690664"/>
                  </a:ext>
                </a:extLst>
              </a:tr>
              <a:tr h="370840">
                <a:tc>
                  <a:txBody>
                    <a:bodyPr/>
                    <a:lstStyle/>
                    <a:p>
                      <a:pPr eaLnBrk="0" fontAlgn="base" hangingPunct="0">
                        <a:lnSpc>
                          <a:spcPct val="150000"/>
                        </a:lnSpc>
                        <a:spcBef>
                          <a:spcPct val="0"/>
                        </a:spcBef>
                        <a:spcAft>
                          <a:spcPct val="0"/>
                        </a:spcAft>
                      </a:pPr>
                      <a:r>
                        <a:rPr lang="en-GB" altLang="en-US" sz="1800" dirty="0">
                          <a:latin typeface="+mn-lt"/>
                        </a:rPr>
                        <a:t>1. inna</a:t>
                      </a:r>
                      <a:r>
                        <a:rPr lang="en-GB" altLang="en-US" sz="1800" b="1" u="sng" dirty="0">
                          <a:solidFill>
                            <a:srgbClr val="0070C0"/>
                          </a:solidFill>
                          <a:latin typeface="+mn-lt"/>
                        </a:rPr>
                        <a:t>te t</a:t>
                      </a:r>
                      <a:r>
                        <a:rPr lang="en-GB" altLang="en-US" sz="1800" dirty="0">
                          <a:latin typeface="+mn-lt"/>
                        </a:rPr>
                        <a:t>alent</a:t>
                      </a:r>
                    </a:p>
                    <a:p>
                      <a:pPr eaLnBrk="0" fontAlgn="base" hangingPunct="0">
                        <a:lnSpc>
                          <a:spcPct val="150000"/>
                        </a:lnSpc>
                        <a:spcBef>
                          <a:spcPct val="0"/>
                        </a:spcBef>
                        <a:spcAft>
                          <a:spcPct val="0"/>
                        </a:spcAft>
                      </a:pPr>
                      <a:r>
                        <a:rPr lang="en-US" altLang="en-US" sz="1800" dirty="0">
                          <a:latin typeface="+mn-lt"/>
                        </a:rPr>
                        <a:t>2. outdate</a:t>
                      </a:r>
                      <a:r>
                        <a:rPr lang="en-US" altLang="en-US" sz="1800" b="1" u="sng" dirty="0">
                          <a:solidFill>
                            <a:srgbClr val="0070C0"/>
                          </a:solidFill>
                          <a:latin typeface="+mn-lt"/>
                        </a:rPr>
                        <a:t>d d</a:t>
                      </a:r>
                      <a:r>
                        <a:rPr lang="en-US" altLang="en-US" sz="1800" dirty="0">
                          <a:latin typeface="+mn-lt"/>
                        </a:rPr>
                        <a:t>ata</a:t>
                      </a:r>
                    </a:p>
                    <a:p>
                      <a:pPr eaLnBrk="0" fontAlgn="base" hangingPunct="0">
                        <a:lnSpc>
                          <a:spcPct val="150000"/>
                        </a:lnSpc>
                        <a:spcBef>
                          <a:spcPct val="0"/>
                        </a:spcBef>
                        <a:spcAft>
                          <a:spcPct val="0"/>
                        </a:spcAft>
                      </a:pPr>
                      <a:r>
                        <a:rPr lang="en-US" altLang="en-US" sz="1800" dirty="0">
                          <a:latin typeface="+mn-lt"/>
                        </a:rPr>
                        <a:t>3. interactiona</a:t>
                      </a:r>
                      <a:r>
                        <a:rPr lang="en-US" altLang="en-US" sz="1800" b="1" u="sng" dirty="0">
                          <a:solidFill>
                            <a:srgbClr val="0070C0"/>
                          </a:solidFill>
                          <a:latin typeface="+mn-lt"/>
                        </a:rPr>
                        <a:t>l l</a:t>
                      </a:r>
                      <a:r>
                        <a:rPr lang="en-US" altLang="en-US" sz="1800" dirty="0">
                          <a:latin typeface="+mn-lt"/>
                        </a:rPr>
                        <a:t>anguage</a:t>
                      </a:r>
                    </a:p>
                    <a:p>
                      <a:pPr eaLnBrk="0" fontAlgn="base" hangingPunct="0">
                        <a:lnSpc>
                          <a:spcPct val="150000"/>
                        </a:lnSpc>
                        <a:spcBef>
                          <a:spcPct val="0"/>
                        </a:spcBef>
                        <a:spcAft>
                          <a:spcPct val="0"/>
                        </a:spcAft>
                      </a:pPr>
                      <a:r>
                        <a:rPr lang="en-US" altLang="en-US" sz="1800" dirty="0">
                          <a:latin typeface="+mn-lt"/>
                        </a:rPr>
                        <a:t>4. widesprea</a:t>
                      </a:r>
                      <a:r>
                        <a:rPr lang="en-US" altLang="en-US" sz="1800" b="1" u="sng" dirty="0">
                          <a:solidFill>
                            <a:srgbClr val="0070C0"/>
                          </a:solidFill>
                          <a:latin typeface="+mn-lt"/>
                        </a:rPr>
                        <a:t>d d</a:t>
                      </a:r>
                      <a:r>
                        <a:rPr lang="en-US" altLang="en-US" sz="1800" dirty="0">
                          <a:latin typeface="+mn-lt"/>
                        </a:rPr>
                        <a:t>amage</a:t>
                      </a:r>
                    </a:p>
                    <a:p>
                      <a:pPr eaLnBrk="0" fontAlgn="base" hangingPunct="0">
                        <a:lnSpc>
                          <a:spcPct val="150000"/>
                        </a:lnSpc>
                        <a:spcBef>
                          <a:spcPct val="0"/>
                        </a:spcBef>
                        <a:spcAft>
                          <a:spcPct val="0"/>
                        </a:spcAft>
                      </a:pPr>
                      <a:r>
                        <a:rPr lang="en-US" altLang="en-US" sz="1800" dirty="0">
                          <a:latin typeface="+mn-lt"/>
                        </a:rPr>
                        <a:t>5. cogniti</a:t>
                      </a:r>
                      <a:r>
                        <a:rPr lang="en-US" altLang="en-US" sz="1800" b="1" u="sng" dirty="0">
                          <a:solidFill>
                            <a:srgbClr val="0070C0"/>
                          </a:solidFill>
                          <a:latin typeface="+mn-lt"/>
                        </a:rPr>
                        <a:t>ve v</a:t>
                      </a:r>
                      <a:r>
                        <a:rPr lang="en-US" altLang="en-US" sz="1800" dirty="0">
                          <a:latin typeface="+mn-lt"/>
                        </a:rPr>
                        <a:t>alue</a:t>
                      </a:r>
                    </a:p>
                    <a:p>
                      <a:pPr eaLnBrk="0" fontAlgn="base" hangingPunct="0">
                        <a:lnSpc>
                          <a:spcPct val="150000"/>
                        </a:lnSpc>
                        <a:spcBef>
                          <a:spcPct val="0"/>
                        </a:spcBef>
                        <a:spcAft>
                          <a:spcPct val="0"/>
                        </a:spcAft>
                      </a:pPr>
                      <a:r>
                        <a:rPr lang="en-US" altLang="en-US" sz="1800" dirty="0">
                          <a:latin typeface="+mn-lt"/>
                        </a:rPr>
                        <a:t>6. detrimenta</a:t>
                      </a:r>
                      <a:r>
                        <a:rPr lang="en-US" altLang="en-US" sz="1800" b="1" u="sng" dirty="0">
                          <a:solidFill>
                            <a:srgbClr val="0070C0"/>
                          </a:solidFill>
                          <a:latin typeface="+mn-lt"/>
                        </a:rPr>
                        <a:t>l l</a:t>
                      </a:r>
                      <a:r>
                        <a:rPr lang="en-US" altLang="en-US" sz="1800" dirty="0">
                          <a:latin typeface="+mn-lt"/>
                        </a:rPr>
                        <a:t>ifestyle</a:t>
                      </a:r>
                    </a:p>
                    <a:p>
                      <a:pPr eaLnBrk="0" fontAlgn="base" hangingPunct="0">
                        <a:lnSpc>
                          <a:spcPct val="150000"/>
                        </a:lnSpc>
                        <a:spcBef>
                          <a:spcPct val="0"/>
                        </a:spcBef>
                        <a:spcAft>
                          <a:spcPct val="0"/>
                        </a:spcAft>
                      </a:pPr>
                      <a:r>
                        <a:rPr lang="en-US" altLang="en-US" sz="1800" dirty="0">
                          <a:latin typeface="+mn-lt"/>
                        </a:rPr>
                        <a:t>7. moo</a:t>
                      </a:r>
                      <a:r>
                        <a:rPr lang="en-US" altLang="en-US" sz="1800" b="1" u="sng" dirty="0">
                          <a:solidFill>
                            <a:srgbClr val="0070C0"/>
                          </a:solidFill>
                          <a:latin typeface="+mn-lt"/>
                        </a:rPr>
                        <a:t>d d</a:t>
                      </a:r>
                      <a:r>
                        <a:rPr lang="en-US" altLang="en-US" sz="1800" dirty="0">
                          <a:latin typeface="+mn-lt"/>
                        </a:rPr>
                        <a:t>isorder</a:t>
                      </a: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rgbClr val="FFFFD1"/>
                    </a:solidFill>
                  </a:tcPr>
                </a:tc>
                <a:tc>
                  <a:txBody>
                    <a:bodyPr/>
                    <a:lstStyle/>
                    <a:p>
                      <a:pPr lvl="0">
                        <a:lnSpc>
                          <a:spcPct val="150000"/>
                        </a:lnSpc>
                      </a:pPr>
                      <a:r>
                        <a:rPr lang="en-US" sz="1800" kern="1200" dirty="0">
                          <a:solidFill>
                            <a:schemeClr val="tx1"/>
                          </a:solidFill>
                          <a:latin typeface="+mn-lt"/>
                          <a:ea typeface="+mn-ea"/>
                          <a:cs typeface="+mn-cs"/>
                        </a:rPr>
                        <a:t>1. … can resul</a:t>
                      </a:r>
                      <a:r>
                        <a:rPr lang="en-US" sz="1800" b="1" u="sng" kern="1200" dirty="0">
                          <a:solidFill>
                            <a:srgbClr val="0070C0"/>
                          </a:solidFill>
                          <a:effectLst/>
                          <a:latin typeface="+mn-lt"/>
                          <a:ea typeface="+mn-ea"/>
                          <a:cs typeface="+mn-cs"/>
                        </a:rPr>
                        <a:t>t i</a:t>
                      </a:r>
                      <a:r>
                        <a:rPr lang="en-US" sz="1800" kern="1200" dirty="0">
                          <a:solidFill>
                            <a:schemeClr val="tx1"/>
                          </a:solidFill>
                          <a:effectLst/>
                          <a:latin typeface="+mn-lt"/>
                          <a:ea typeface="+mn-ea"/>
                          <a:cs typeface="+mn-cs"/>
                        </a:rPr>
                        <a:t>n …</a:t>
                      </a:r>
                      <a:endParaRPr lang="en-GB" sz="1800" kern="1200" dirty="0">
                        <a:solidFill>
                          <a:schemeClr val="tx1"/>
                        </a:solidFill>
                        <a:effectLst/>
                        <a:latin typeface="+mn-lt"/>
                        <a:ea typeface="+mn-ea"/>
                        <a:cs typeface="+mn-cs"/>
                      </a:endParaRPr>
                    </a:p>
                    <a:p>
                      <a:pPr lvl="0">
                        <a:lnSpc>
                          <a:spcPct val="150000"/>
                        </a:lnSpc>
                      </a:pPr>
                      <a:r>
                        <a:rPr lang="en-US" sz="1800" kern="1200" dirty="0">
                          <a:solidFill>
                            <a:schemeClr val="tx1"/>
                          </a:solidFill>
                          <a:effectLst/>
                          <a:latin typeface="+mn-lt"/>
                          <a:ea typeface="+mn-ea"/>
                          <a:cs typeface="+mn-cs"/>
                        </a:rPr>
                        <a:t>2. … i</a:t>
                      </a:r>
                      <a:r>
                        <a:rPr lang="en-US" sz="1800" b="1" u="sng" kern="1200" dirty="0">
                          <a:solidFill>
                            <a:srgbClr val="0070C0"/>
                          </a:solidFill>
                          <a:effectLst/>
                          <a:latin typeface="+mn-lt"/>
                          <a:ea typeface="+mn-ea"/>
                          <a:cs typeface="+mn-cs"/>
                        </a:rPr>
                        <a:t>s o</a:t>
                      </a:r>
                      <a:r>
                        <a:rPr lang="en-US" sz="1800" kern="1200" dirty="0">
                          <a:solidFill>
                            <a:schemeClr val="tx1"/>
                          </a:solidFill>
                          <a:effectLst/>
                          <a:latin typeface="+mn-lt"/>
                          <a:ea typeface="+mn-ea"/>
                          <a:cs typeface="+mn-cs"/>
                        </a:rPr>
                        <a:t>nly …</a:t>
                      </a:r>
                      <a:endParaRPr lang="en-GB" sz="1800" kern="1200" dirty="0">
                        <a:solidFill>
                          <a:schemeClr val="tx1"/>
                        </a:solidFill>
                        <a:effectLst/>
                        <a:latin typeface="+mn-lt"/>
                        <a:ea typeface="+mn-ea"/>
                        <a:cs typeface="+mn-cs"/>
                      </a:endParaRPr>
                    </a:p>
                    <a:p>
                      <a:pPr lvl="0">
                        <a:lnSpc>
                          <a:spcPct val="150000"/>
                        </a:lnSpc>
                      </a:pPr>
                      <a:r>
                        <a:rPr lang="en-US" sz="1800" kern="1200" dirty="0">
                          <a:solidFill>
                            <a:schemeClr val="tx1"/>
                          </a:solidFill>
                          <a:effectLst/>
                          <a:latin typeface="+mn-lt"/>
                          <a:ea typeface="+mn-ea"/>
                          <a:cs typeface="+mn-cs"/>
                        </a:rPr>
                        <a:t>3. … thi</a:t>
                      </a:r>
                      <a:r>
                        <a:rPr lang="en-US" sz="1800" b="1" u="sng" kern="1200" dirty="0">
                          <a:solidFill>
                            <a:srgbClr val="0070C0"/>
                          </a:solidFill>
                          <a:effectLst/>
                          <a:latin typeface="+mn-lt"/>
                          <a:ea typeface="+mn-ea"/>
                          <a:cs typeface="+mn-cs"/>
                        </a:rPr>
                        <a:t>s is</a:t>
                      </a:r>
                      <a:r>
                        <a:rPr lang="en-US" sz="1800" kern="1200" dirty="0">
                          <a:solidFill>
                            <a:schemeClr val="tx1"/>
                          </a:solidFill>
                          <a:effectLst/>
                          <a:latin typeface="+mn-lt"/>
                          <a:ea typeface="+mn-ea"/>
                          <a:cs typeface="+mn-cs"/>
                        </a:rPr>
                        <a:t> …</a:t>
                      </a:r>
                      <a:endParaRPr lang="en-GB" sz="1800" kern="1200" dirty="0">
                        <a:solidFill>
                          <a:schemeClr val="tx1"/>
                        </a:solidFill>
                        <a:effectLst/>
                        <a:latin typeface="+mn-lt"/>
                        <a:ea typeface="+mn-ea"/>
                        <a:cs typeface="+mn-cs"/>
                      </a:endParaRPr>
                    </a:p>
                    <a:p>
                      <a:pPr lvl="0">
                        <a:lnSpc>
                          <a:spcPct val="150000"/>
                        </a:lnSpc>
                      </a:pPr>
                      <a:r>
                        <a:rPr lang="en-US" sz="1800" kern="1200" dirty="0">
                          <a:solidFill>
                            <a:schemeClr val="tx1"/>
                          </a:solidFill>
                          <a:effectLst/>
                          <a:latin typeface="+mn-lt"/>
                          <a:ea typeface="+mn-ea"/>
                          <a:cs typeface="+mn-cs"/>
                        </a:rPr>
                        <a:t>4. … influen</a:t>
                      </a:r>
                      <a:r>
                        <a:rPr lang="en-US" sz="1800" b="1" u="sng" kern="1200" dirty="0">
                          <a:solidFill>
                            <a:srgbClr val="0070C0"/>
                          </a:solidFill>
                          <a:effectLst/>
                          <a:latin typeface="+mn-lt"/>
                          <a:ea typeface="+mn-ea"/>
                          <a:cs typeface="+mn-cs"/>
                        </a:rPr>
                        <a:t>ce o</a:t>
                      </a:r>
                      <a:r>
                        <a:rPr lang="en-US" sz="1800" kern="1200" dirty="0">
                          <a:solidFill>
                            <a:schemeClr val="tx1"/>
                          </a:solidFill>
                          <a:effectLst/>
                          <a:latin typeface="+mn-lt"/>
                          <a:ea typeface="+mn-ea"/>
                          <a:cs typeface="+mn-cs"/>
                        </a:rPr>
                        <a:t>n …</a:t>
                      </a:r>
                      <a:endParaRPr lang="en-GB" sz="1800" kern="1200" dirty="0">
                        <a:solidFill>
                          <a:schemeClr val="tx1"/>
                        </a:solidFill>
                        <a:effectLst/>
                        <a:latin typeface="+mn-lt"/>
                        <a:ea typeface="+mn-ea"/>
                        <a:cs typeface="+mn-cs"/>
                      </a:endParaRPr>
                    </a:p>
                    <a:p>
                      <a:pPr lvl="0">
                        <a:lnSpc>
                          <a:spcPct val="150000"/>
                        </a:lnSpc>
                      </a:pPr>
                      <a:r>
                        <a:rPr lang="en-US" sz="1800" kern="1200" dirty="0">
                          <a:solidFill>
                            <a:schemeClr val="tx1"/>
                          </a:solidFill>
                          <a:effectLst/>
                          <a:latin typeface="+mn-lt"/>
                          <a:ea typeface="+mn-ea"/>
                          <a:cs typeface="+mn-cs"/>
                        </a:rPr>
                        <a:t>5. … a</a:t>
                      </a:r>
                      <a:r>
                        <a:rPr lang="en-US" sz="1800" b="1" u="sng" kern="1200" dirty="0">
                          <a:solidFill>
                            <a:srgbClr val="0070C0"/>
                          </a:solidFill>
                          <a:effectLst/>
                          <a:latin typeface="+mn-lt"/>
                          <a:ea typeface="+mn-ea"/>
                          <a:cs typeface="+mn-cs"/>
                        </a:rPr>
                        <a:t>n e</a:t>
                      </a:r>
                      <a:r>
                        <a:rPr lang="en-US" sz="1800" kern="1200" dirty="0">
                          <a:solidFill>
                            <a:schemeClr val="tx1"/>
                          </a:solidFill>
                          <a:effectLst/>
                          <a:latin typeface="+mn-lt"/>
                          <a:ea typeface="+mn-ea"/>
                          <a:cs typeface="+mn-cs"/>
                        </a:rPr>
                        <a:t>xamp</a:t>
                      </a:r>
                      <a:r>
                        <a:rPr lang="en-US" sz="1800" b="1" u="sng" kern="1200" dirty="0">
                          <a:solidFill>
                            <a:srgbClr val="0070C0"/>
                          </a:solidFill>
                          <a:effectLst/>
                          <a:latin typeface="+mn-lt"/>
                          <a:ea typeface="+mn-ea"/>
                          <a:cs typeface="+mn-cs"/>
                        </a:rPr>
                        <a:t>le o</a:t>
                      </a:r>
                      <a:r>
                        <a:rPr lang="en-US" sz="1800" kern="1200" dirty="0">
                          <a:solidFill>
                            <a:schemeClr val="tx1"/>
                          </a:solidFill>
                          <a:effectLst/>
                          <a:latin typeface="+mn-lt"/>
                          <a:ea typeface="+mn-ea"/>
                          <a:cs typeface="+mn-cs"/>
                        </a:rPr>
                        <a:t>f …</a:t>
                      </a:r>
                      <a:endParaRPr lang="en-GB" sz="1800" kern="1200" dirty="0">
                        <a:solidFill>
                          <a:schemeClr val="tx1"/>
                        </a:solidFill>
                        <a:effectLst/>
                        <a:latin typeface="+mn-lt"/>
                        <a:ea typeface="+mn-ea"/>
                        <a:cs typeface="+mn-cs"/>
                      </a:endParaRPr>
                    </a:p>
                    <a:p>
                      <a:pPr lvl="0">
                        <a:lnSpc>
                          <a:spcPct val="150000"/>
                        </a:lnSpc>
                      </a:pPr>
                      <a:r>
                        <a:rPr lang="en-US" sz="1800" kern="1200" dirty="0">
                          <a:solidFill>
                            <a:schemeClr val="tx1"/>
                          </a:solidFill>
                          <a:effectLst/>
                          <a:latin typeface="+mn-lt"/>
                          <a:ea typeface="+mn-ea"/>
                          <a:cs typeface="+mn-cs"/>
                        </a:rPr>
                        <a:t>6. … a combinatio</a:t>
                      </a:r>
                      <a:r>
                        <a:rPr lang="en-US" sz="1800" b="1" u="sng" kern="1200" dirty="0">
                          <a:solidFill>
                            <a:srgbClr val="0070C0"/>
                          </a:solidFill>
                          <a:effectLst/>
                          <a:latin typeface="+mn-lt"/>
                          <a:ea typeface="+mn-ea"/>
                          <a:cs typeface="+mn-cs"/>
                        </a:rPr>
                        <a:t>n o</a:t>
                      </a:r>
                      <a:r>
                        <a:rPr lang="en-US" sz="1800" kern="1200" dirty="0">
                          <a:solidFill>
                            <a:schemeClr val="tx1"/>
                          </a:solidFill>
                          <a:effectLst/>
                          <a:latin typeface="+mn-lt"/>
                          <a:ea typeface="+mn-ea"/>
                          <a:cs typeface="+mn-cs"/>
                        </a:rPr>
                        <a:t>f …</a:t>
                      </a:r>
                      <a:endParaRPr lang="en-GB" sz="1800" kern="1200" dirty="0">
                        <a:solidFill>
                          <a:schemeClr val="tx1"/>
                        </a:solidFill>
                        <a:effectLst/>
                        <a:latin typeface="+mn-lt"/>
                        <a:ea typeface="+mn-ea"/>
                        <a:cs typeface="+mn-cs"/>
                      </a:endParaRPr>
                    </a:p>
                    <a:p>
                      <a:pPr lvl="0">
                        <a:lnSpc>
                          <a:spcPct val="150000"/>
                        </a:lnSpc>
                      </a:pPr>
                      <a:r>
                        <a:rPr lang="en-US" sz="1800" kern="1200" dirty="0">
                          <a:solidFill>
                            <a:schemeClr val="tx1"/>
                          </a:solidFill>
                          <a:effectLst/>
                          <a:latin typeface="+mn-lt"/>
                          <a:ea typeface="+mn-ea"/>
                          <a:cs typeface="+mn-cs"/>
                        </a:rPr>
                        <a:t>7. … a sympto</a:t>
                      </a:r>
                      <a:r>
                        <a:rPr lang="en-US" sz="1800" b="1" u="sng" kern="1200" dirty="0">
                          <a:solidFill>
                            <a:srgbClr val="0070C0"/>
                          </a:solidFill>
                          <a:effectLst/>
                          <a:latin typeface="+mn-lt"/>
                          <a:ea typeface="+mn-ea"/>
                          <a:cs typeface="+mn-cs"/>
                        </a:rPr>
                        <a:t>m o</a:t>
                      </a:r>
                      <a:r>
                        <a:rPr lang="en-US" sz="1800" kern="1200" dirty="0">
                          <a:solidFill>
                            <a:schemeClr val="tx1"/>
                          </a:solidFill>
                          <a:effectLst/>
                          <a:latin typeface="+mn-lt"/>
                          <a:ea typeface="+mn-ea"/>
                          <a:cs typeface="+mn-cs"/>
                        </a:rPr>
                        <a:t>f …</a:t>
                      </a:r>
                      <a:endParaRPr lang="en-GB" sz="1800" kern="1200" dirty="0">
                        <a:solidFill>
                          <a:schemeClr val="tx1"/>
                        </a:solidFill>
                        <a:effectLst/>
                        <a:latin typeface="+mn-lt"/>
                        <a:ea typeface="+mn-ea"/>
                        <a:cs typeface="+mn-cs"/>
                      </a:endParaRPr>
                    </a:p>
                    <a:p>
                      <a:pPr lvl="0">
                        <a:lnSpc>
                          <a:spcPct val="150000"/>
                        </a:lnSpc>
                      </a:pPr>
                      <a:r>
                        <a:rPr lang="en-US" sz="1800" kern="1200" dirty="0">
                          <a:solidFill>
                            <a:schemeClr val="tx1"/>
                          </a:solidFill>
                          <a:effectLst/>
                          <a:latin typeface="+mn-lt"/>
                          <a:ea typeface="+mn-ea"/>
                          <a:cs typeface="+mn-cs"/>
                        </a:rPr>
                        <a:t>8. … la</a:t>
                      </a:r>
                      <a:r>
                        <a:rPr lang="en-US" sz="1800" b="1" u="sng" kern="1200" dirty="0">
                          <a:solidFill>
                            <a:srgbClr val="0070C0"/>
                          </a:solidFill>
                          <a:effectLst/>
                          <a:latin typeface="+mn-lt"/>
                          <a:ea typeface="+mn-ea"/>
                          <a:cs typeface="+mn-cs"/>
                        </a:rPr>
                        <a:t>ck o</a:t>
                      </a:r>
                      <a:r>
                        <a:rPr lang="en-US" sz="1800" kern="1200" dirty="0">
                          <a:solidFill>
                            <a:schemeClr val="tx1"/>
                          </a:solidFill>
                          <a:effectLst/>
                          <a:latin typeface="+mn-lt"/>
                          <a:ea typeface="+mn-ea"/>
                          <a:cs typeface="+mn-cs"/>
                        </a:rPr>
                        <a:t>f …</a:t>
                      </a:r>
                      <a:endParaRPr lang="en-GB" sz="1800" kern="1200" dirty="0">
                        <a:solidFill>
                          <a:schemeClr val="tx1"/>
                        </a:solidFill>
                        <a:effectLst/>
                        <a:latin typeface="+mn-lt"/>
                        <a:ea typeface="+mn-ea"/>
                        <a:cs typeface="+mn-cs"/>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rgbClr val="FFFFD1"/>
                    </a:solidFill>
                  </a:tcPr>
                </a:tc>
                <a:tc>
                  <a:txBody>
                    <a:bodyPr/>
                    <a:lstStyle/>
                    <a:p>
                      <a:pPr algn="l">
                        <a:lnSpc>
                          <a:spcPct val="150000"/>
                        </a:lnSpc>
                      </a:pPr>
                      <a:r>
                        <a:rPr lang="en-US" sz="1800" dirty="0">
                          <a:latin typeface="+mn-lt"/>
                        </a:rPr>
                        <a:t>1. yo</a:t>
                      </a:r>
                      <a:r>
                        <a:rPr lang="en-US" sz="1800" b="1" u="sng" dirty="0">
                          <a:solidFill>
                            <a:srgbClr val="0070C0"/>
                          </a:solidFill>
                          <a:latin typeface="+mn-lt"/>
                        </a:rPr>
                        <a:t>u a</a:t>
                      </a:r>
                      <a:r>
                        <a:rPr lang="en-US" sz="1800" dirty="0">
                          <a:latin typeface="+mn-lt"/>
                        </a:rPr>
                        <a:t>nd me</a:t>
                      </a:r>
                    </a:p>
                    <a:p>
                      <a:pPr algn="l">
                        <a:lnSpc>
                          <a:spcPct val="150000"/>
                        </a:lnSpc>
                      </a:pPr>
                      <a:r>
                        <a:rPr lang="en-US" sz="1800" dirty="0">
                          <a:latin typeface="+mn-lt"/>
                        </a:rPr>
                        <a:t>2. m</a:t>
                      </a:r>
                      <a:r>
                        <a:rPr lang="en-US" sz="1800" b="1" u="sng" dirty="0">
                          <a:solidFill>
                            <a:srgbClr val="0070C0"/>
                          </a:solidFill>
                          <a:latin typeface="+mn-lt"/>
                        </a:rPr>
                        <a:t>e a</a:t>
                      </a:r>
                      <a:r>
                        <a:rPr lang="en-US" sz="1800" dirty="0">
                          <a:latin typeface="+mn-lt"/>
                        </a:rPr>
                        <a:t>nd you</a:t>
                      </a:r>
                    </a:p>
                    <a:p>
                      <a:pPr algn="l">
                        <a:lnSpc>
                          <a:spcPct val="150000"/>
                        </a:lnSpc>
                      </a:pPr>
                      <a:r>
                        <a:rPr lang="en-US" sz="1800" dirty="0">
                          <a:latin typeface="+mn-lt"/>
                        </a:rPr>
                        <a:t>3. her</a:t>
                      </a:r>
                      <a:r>
                        <a:rPr lang="en-US" sz="1800" b="1" u="sng" dirty="0">
                          <a:solidFill>
                            <a:srgbClr val="0070C0"/>
                          </a:solidFill>
                          <a:latin typeface="+mn-lt"/>
                        </a:rPr>
                        <a:t>e a</a:t>
                      </a:r>
                      <a:r>
                        <a:rPr lang="en-US" sz="1800" dirty="0">
                          <a:latin typeface="+mn-lt"/>
                        </a:rPr>
                        <a:t>nd there</a:t>
                      </a:r>
                    </a:p>
                    <a:p>
                      <a:pPr algn="l">
                        <a:lnSpc>
                          <a:spcPct val="150000"/>
                        </a:lnSpc>
                      </a:pPr>
                      <a:r>
                        <a:rPr lang="en-US" sz="1800" dirty="0">
                          <a:latin typeface="+mn-lt"/>
                        </a:rPr>
                        <a:t>4. h</a:t>
                      </a:r>
                      <a:r>
                        <a:rPr lang="en-US" sz="1800" b="1" u="sng" dirty="0">
                          <a:solidFill>
                            <a:srgbClr val="0070C0"/>
                          </a:solidFill>
                          <a:latin typeface="+mn-lt"/>
                        </a:rPr>
                        <a:t>e i</a:t>
                      </a:r>
                      <a:r>
                        <a:rPr lang="en-US" sz="1800" dirty="0">
                          <a:latin typeface="+mn-lt"/>
                        </a:rPr>
                        <a:t>s</a:t>
                      </a:r>
                    </a:p>
                    <a:p>
                      <a:pPr algn="l">
                        <a:lnSpc>
                          <a:spcPct val="150000"/>
                        </a:lnSpc>
                      </a:pPr>
                      <a:r>
                        <a:rPr lang="en-US" sz="1800" dirty="0">
                          <a:latin typeface="+mn-lt"/>
                        </a:rPr>
                        <a:t>5. yo</a:t>
                      </a:r>
                      <a:r>
                        <a:rPr lang="en-US" sz="1800" b="1" u="sng" dirty="0">
                          <a:solidFill>
                            <a:srgbClr val="0070C0"/>
                          </a:solidFill>
                          <a:latin typeface="+mn-lt"/>
                        </a:rPr>
                        <a:t>u a</a:t>
                      </a:r>
                      <a:r>
                        <a:rPr lang="en-US" sz="1800" dirty="0">
                          <a:latin typeface="+mn-lt"/>
                        </a:rPr>
                        <a:t>re</a:t>
                      </a:r>
                    </a:p>
                    <a:p>
                      <a:pPr algn="l">
                        <a:lnSpc>
                          <a:spcPct val="150000"/>
                        </a:lnSpc>
                      </a:pPr>
                      <a:r>
                        <a:rPr lang="en-US" sz="1800" dirty="0">
                          <a:latin typeface="+mn-lt"/>
                        </a:rPr>
                        <a:t>6. no</a:t>
                      </a:r>
                      <a:r>
                        <a:rPr lang="en-US" sz="1800" b="1" u="sng" dirty="0">
                          <a:solidFill>
                            <a:srgbClr val="0070C0"/>
                          </a:solidFill>
                          <a:latin typeface="+mn-lt"/>
                        </a:rPr>
                        <a:t>w o</a:t>
                      </a:r>
                      <a:r>
                        <a:rPr lang="en-US" sz="1800" dirty="0">
                          <a:latin typeface="+mn-lt"/>
                        </a:rPr>
                        <a:t>r never</a:t>
                      </a:r>
                    </a:p>
                    <a:p>
                      <a:pPr algn="l">
                        <a:lnSpc>
                          <a:spcPct val="150000"/>
                        </a:lnSpc>
                      </a:pPr>
                      <a:r>
                        <a:rPr lang="en-US" sz="1800" dirty="0">
                          <a:latin typeface="+mn-lt"/>
                        </a:rPr>
                        <a:t>7. te</a:t>
                      </a:r>
                      <a:r>
                        <a:rPr lang="en-US" sz="1800" b="1" u="sng" dirty="0">
                          <a:solidFill>
                            <a:srgbClr val="0070C0"/>
                          </a:solidFill>
                          <a:latin typeface="+mn-lt"/>
                        </a:rPr>
                        <a:t>a o</a:t>
                      </a:r>
                      <a:r>
                        <a:rPr lang="en-US" sz="1800" dirty="0">
                          <a:latin typeface="+mn-lt"/>
                        </a:rPr>
                        <a:t>r coffee</a:t>
                      </a:r>
                    </a:p>
                    <a:p>
                      <a:pPr algn="l">
                        <a:lnSpc>
                          <a:spcPct val="150000"/>
                        </a:lnSpc>
                      </a:pPr>
                      <a:r>
                        <a:rPr lang="en-US" sz="1800" dirty="0">
                          <a:latin typeface="+mn-lt"/>
                        </a:rPr>
                        <a:t>8. tru</a:t>
                      </a:r>
                      <a:r>
                        <a:rPr lang="en-US" sz="1800" b="1" u="sng" dirty="0">
                          <a:solidFill>
                            <a:srgbClr val="0070C0"/>
                          </a:solidFill>
                          <a:latin typeface="+mn-lt"/>
                        </a:rPr>
                        <a:t>e o</a:t>
                      </a:r>
                      <a:r>
                        <a:rPr lang="en-US" sz="1800" dirty="0">
                          <a:latin typeface="+mn-lt"/>
                        </a:rPr>
                        <a:t>r false</a:t>
                      </a:r>
                    </a:p>
                    <a:p>
                      <a:pPr algn="l">
                        <a:lnSpc>
                          <a:spcPct val="150000"/>
                        </a:lnSpc>
                      </a:pPr>
                      <a:r>
                        <a:rPr lang="en-US" sz="1800" dirty="0">
                          <a:latin typeface="+mn-lt"/>
                        </a:rPr>
                        <a:t>9. g</a:t>
                      </a:r>
                      <a:r>
                        <a:rPr lang="en-US" sz="1800" b="1" u="sng" dirty="0">
                          <a:solidFill>
                            <a:srgbClr val="0070C0"/>
                          </a:solidFill>
                          <a:latin typeface="+mn-lt"/>
                        </a:rPr>
                        <a:t>o a</a:t>
                      </a:r>
                      <a:r>
                        <a:rPr lang="en-US" sz="1800" dirty="0">
                          <a:latin typeface="+mn-lt"/>
                        </a:rPr>
                        <a:t>nd see</a:t>
                      </a:r>
                    </a:p>
                    <a:p>
                      <a:pPr algn="l">
                        <a:lnSpc>
                          <a:spcPct val="150000"/>
                        </a:lnSpc>
                      </a:pPr>
                      <a:r>
                        <a:rPr lang="en-US" sz="1800" dirty="0">
                          <a:latin typeface="+mn-lt"/>
                        </a:rPr>
                        <a:t>10. past</a:t>
                      </a:r>
                      <a:r>
                        <a:rPr lang="en-US" sz="1800" b="1" u="sng" dirty="0">
                          <a:solidFill>
                            <a:srgbClr val="0070C0"/>
                          </a:solidFill>
                          <a:latin typeface="+mn-lt"/>
                        </a:rPr>
                        <a:t>a o</a:t>
                      </a:r>
                      <a:r>
                        <a:rPr lang="en-US" sz="1800" dirty="0">
                          <a:latin typeface="+mn-lt"/>
                        </a:rPr>
                        <a:t>r rice</a:t>
                      </a:r>
                    </a:p>
                    <a:p>
                      <a:pPr algn="l">
                        <a:lnSpc>
                          <a:spcPct val="150000"/>
                        </a:lnSpc>
                      </a:pPr>
                      <a:r>
                        <a:rPr lang="en-US" sz="1800" dirty="0">
                          <a:latin typeface="+mn-lt"/>
                        </a:rPr>
                        <a:t>11. ho</a:t>
                      </a:r>
                      <a:r>
                        <a:rPr lang="en-US" sz="1800" b="1" u="sng" dirty="0">
                          <a:solidFill>
                            <a:srgbClr val="0070C0"/>
                          </a:solidFill>
                          <a:latin typeface="+mn-lt"/>
                        </a:rPr>
                        <a:t>w a</a:t>
                      </a:r>
                      <a:r>
                        <a:rPr lang="en-US" sz="1800" dirty="0">
                          <a:latin typeface="+mn-lt"/>
                        </a:rPr>
                        <a:t>nd why</a:t>
                      </a:r>
                    </a:p>
                    <a:p>
                      <a:pPr algn="l">
                        <a:lnSpc>
                          <a:spcPct val="150000"/>
                        </a:lnSpc>
                      </a:pPr>
                      <a:r>
                        <a:rPr lang="en-US" sz="1800" dirty="0">
                          <a:latin typeface="+mn-lt"/>
                        </a:rPr>
                        <a:t>12. fo</a:t>
                      </a:r>
                      <a:r>
                        <a:rPr lang="en-US" sz="1800" b="1" u="sng" dirty="0">
                          <a:solidFill>
                            <a:srgbClr val="0070C0"/>
                          </a:solidFill>
                          <a:latin typeface="+mn-lt"/>
                        </a:rPr>
                        <a:t>ur o</a:t>
                      </a:r>
                      <a:r>
                        <a:rPr lang="en-US" sz="1800" dirty="0">
                          <a:latin typeface="+mn-lt"/>
                        </a:rPr>
                        <a:t>r five</a:t>
                      </a:r>
                      <a:endParaRPr lang="en-GB" sz="1800" dirty="0">
                        <a:latin typeface="+mn-lt"/>
                      </a:endParaRPr>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rgbClr val="FFFFD1"/>
                    </a:solidFill>
                  </a:tcPr>
                </a:tc>
                <a:extLst>
                  <a:ext uri="{0D108BD9-81ED-4DB2-BD59-A6C34878D82A}">
                    <a16:rowId xmlns:a16="http://schemas.microsoft.com/office/drawing/2014/main" val="1625174289"/>
                  </a:ext>
                </a:extLst>
              </a:tr>
            </a:tbl>
          </a:graphicData>
        </a:graphic>
      </p:graphicFrame>
      <p:sp>
        <p:nvSpPr>
          <p:cNvPr id="3" name="Rectangle 2"/>
          <p:cNvSpPr/>
          <p:nvPr/>
        </p:nvSpPr>
        <p:spPr>
          <a:xfrm>
            <a:off x="479376" y="1379015"/>
            <a:ext cx="3034137" cy="4801314"/>
          </a:xfrm>
          <a:prstGeom prst="rect">
            <a:avLst/>
          </a:prstGeom>
        </p:spPr>
        <p:txBody>
          <a:bodyPr wrap="square">
            <a:spAutoFit/>
          </a:bodyPr>
          <a:lstStyle/>
          <a:p>
            <a:r>
              <a:rPr lang="en-US" dirty="0"/>
              <a:t>Write down a script for a conversation between the two people on your chosen situation (from the previous slide).</a:t>
            </a:r>
          </a:p>
          <a:p>
            <a:endParaRPr lang="en-US" dirty="0"/>
          </a:p>
          <a:p>
            <a:r>
              <a:rPr lang="en-US" dirty="0"/>
              <a:t>Use at least two phrases from each column. </a:t>
            </a:r>
          </a:p>
          <a:p>
            <a:endParaRPr lang="en-US" b="1" i="1" dirty="0"/>
          </a:p>
          <a:p>
            <a:r>
              <a:rPr lang="en-US" dirty="0" err="1"/>
              <a:t>Practise</a:t>
            </a:r>
            <a:r>
              <a:rPr lang="en-US" dirty="0"/>
              <a:t> reading out the conversation focusing on using appropriate </a:t>
            </a:r>
            <a:r>
              <a:rPr lang="en-US" b="1" dirty="0"/>
              <a:t>connected speech.</a:t>
            </a:r>
          </a:p>
          <a:p>
            <a:endParaRPr lang="en-US" dirty="0"/>
          </a:p>
          <a:p>
            <a:r>
              <a:rPr lang="en-US" dirty="0"/>
              <a:t>When you’re ready, act out the conversation to another pair of students. </a:t>
            </a:r>
            <a:endParaRPr lang="en-GB" dirty="0"/>
          </a:p>
        </p:txBody>
      </p:sp>
    </p:spTree>
    <p:extLst>
      <p:ext uri="{BB962C8B-B14F-4D97-AF65-F5344CB8AC3E}">
        <p14:creationId xmlns:p14="http://schemas.microsoft.com/office/powerpoint/2010/main" val="3754297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Self-study materials</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6146" name="Picture 2" descr="Copywriting Icons - Download Free Vector Icons | Noun Proje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76520" y="5447332"/>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1310807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97D85E-66F6-BBBA-9B4C-01B87C0FE7C5}"/>
              </a:ext>
            </a:extLst>
          </p:cNvPr>
          <p:cNvPicPr>
            <a:picLocks noChangeAspect="1"/>
          </p:cNvPicPr>
          <p:nvPr/>
        </p:nvPicPr>
        <p:blipFill>
          <a:blip r:embed="rId2"/>
          <a:stretch>
            <a:fillRect/>
          </a:stretch>
        </p:blipFill>
        <p:spPr>
          <a:xfrm>
            <a:off x="408062" y="2895587"/>
            <a:ext cx="9039275" cy="3033944"/>
          </a:xfrm>
          <a:prstGeom prst="rect">
            <a:avLst/>
          </a:prstGeom>
          <a:ln>
            <a:solidFill>
              <a:schemeClr val="tx1"/>
            </a:solidFill>
          </a:ln>
        </p:spPr>
      </p:pic>
      <p:pic>
        <p:nvPicPr>
          <p:cNvPr id="11" name="Picture 10">
            <a:extLst>
              <a:ext uri="{FF2B5EF4-FFF2-40B4-BE49-F238E27FC236}">
                <a16:creationId xmlns:a16="http://schemas.microsoft.com/office/drawing/2014/main" id="{12C9A835-7761-7B2F-1BEC-B41DE885C2B5}"/>
              </a:ext>
            </a:extLst>
          </p:cNvPr>
          <p:cNvPicPr>
            <a:picLocks noChangeAspect="1"/>
          </p:cNvPicPr>
          <p:nvPr/>
        </p:nvPicPr>
        <p:blipFill>
          <a:blip r:embed="rId3"/>
          <a:stretch>
            <a:fillRect/>
          </a:stretch>
        </p:blipFill>
        <p:spPr>
          <a:xfrm>
            <a:off x="408062" y="2371137"/>
            <a:ext cx="9033213" cy="425948"/>
          </a:xfrm>
          <a:prstGeom prst="rect">
            <a:avLst/>
          </a:prstGeom>
          <a:ln>
            <a:solidFill>
              <a:schemeClr val="tx1"/>
            </a:solidFill>
          </a:ln>
        </p:spPr>
      </p:pic>
      <p:grpSp>
        <p:nvGrpSpPr>
          <p:cNvPr id="4" name="Group 2"/>
          <p:cNvGrpSpPr>
            <a:grpSpLocks/>
          </p:cNvGrpSpPr>
          <p:nvPr/>
        </p:nvGrpSpPr>
        <p:grpSpPr bwMode="auto">
          <a:xfrm>
            <a:off x="2567611" y="248141"/>
            <a:ext cx="7990402" cy="588522"/>
            <a:chOff x="103092947" y="106134921"/>
            <a:chExt cx="6661997" cy="588183"/>
          </a:xfrm>
        </p:grpSpPr>
        <p:sp>
          <p:nvSpPr>
            <p:cNvPr id="5" name="Text Box 3"/>
            <p:cNvSpPr txBox="1">
              <a:spLocks noChangeArrowheads="1"/>
            </p:cNvSpPr>
            <p:nvPr/>
          </p:nvSpPr>
          <p:spPr bwMode="auto">
            <a:xfrm>
              <a:off x="103149588" y="106134921"/>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Self-study materials on Moodle</a:t>
              </a:r>
              <a:endParaRPr lang="en-US" altLang="en-US" sz="2800" dirty="0">
                <a:latin typeface="Arial" panose="020B0604020202020204" pitchFamily="34" charset="0"/>
              </a:endParaRPr>
            </a:p>
          </p:txBody>
        </p:sp>
        <p:sp>
          <p:nvSpPr>
            <p:cNvPr id="6"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7" name="Picture 5" descr="UoN_Primary_Logo_RG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22" name="TextBox 21"/>
          <p:cNvSpPr txBox="1"/>
          <p:nvPr/>
        </p:nvSpPr>
        <p:spPr>
          <a:xfrm>
            <a:off x="8349173" y="4637483"/>
            <a:ext cx="3507467" cy="1384995"/>
          </a:xfrm>
          <a:prstGeom prst="rect">
            <a:avLst/>
          </a:prstGeom>
          <a:solidFill>
            <a:srgbClr val="FFFFD1"/>
          </a:solidFill>
          <a:ln>
            <a:solidFill>
              <a:schemeClr val="tx1"/>
            </a:solidFill>
            <a:prstDash val="lgDash"/>
          </a:ln>
        </p:spPr>
        <p:txBody>
          <a:bodyPr wrap="square" rtlCol="0">
            <a:spAutoFit/>
          </a:bodyPr>
          <a:lstStyle/>
          <a:p>
            <a:r>
              <a:rPr lang="en-US" sz="2800" b="1" dirty="0">
                <a:solidFill>
                  <a:srgbClr val="7030A0"/>
                </a:solidFill>
              </a:rPr>
              <a:t>Lecture listening-based interactive materials</a:t>
            </a:r>
            <a:endParaRPr lang="en-GB" sz="2800" b="1" dirty="0">
              <a:solidFill>
                <a:srgbClr val="7030A0"/>
              </a:solidFill>
            </a:endParaRPr>
          </a:p>
        </p:txBody>
      </p:sp>
      <p:cxnSp>
        <p:nvCxnSpPr>
          <p:cNvPr id="13" name="Straight Arrow Connector 12"/>
          <p:cNvCxnSpPr>
            <a:cxnSpLocks/>
            <a:stCxn id="22" idx="1"/>
          </p:cNvCxnSpPr>
          <p:nvPr/>
        </p:nvCxnSpPr>
        <p:spPr>
          <a:xfrm flipH="1" flipV="1">
            <a:off x="2744663" y="5213216"/>
            <a:ext cx="5604510" cy="116765"/>
          </a:xfrm>
          <a:prstGeom prst="straightConnector1">
            <a:avLst/>
          </a:prstGeom>
          <a:ln w="57150">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32" name="TextBox 31"/>
          <p:cNvSpPr txBox="1"/>
          <p:nvPr/>
        </p:nvSpPr>
        <p:spPr>
          <a:xfrm>
            <a:off x="8349173" y="3509672"/>
            <a:ext cx="3507467" cy="954107"/>
          </a:xfrm>
          <a:prstGeom prst="rect">
            <a:avLst/>
          </a:prstGeom>
          <a:solidFill>
            <a:srgbClr val="FFFFD1"/>
          </a:solidFill>
          <a:ln>
            <a:solidFill>
              <a:schemeClr val="tx1"/>
            </a:solidFill>
            <a:prstDash val="lgDash"/>
          </a:ln>
        </p:spPr>
        <p:txBody>
          <a:bodyPr wrap="square" rtlCol="0">
            <a:spAutoFit/>
          </a:bodyPr>
          <a:lstStyle/>
          <a:p>
            <a:r>
              <a:rPr lang="en-US" sz="2800" b="1" dirty="0">
                <a:solidFill>
                  <a:srgbClr val="7030A0"/>
                </a:solidFill>
              </a:rPr>
              <a:t>Further reading on the topic</a:t>
            </a:r>
            <a:endParaRPr lang="en-GB" sz="2800" b="1" dirty="0">
              <a:solidFill>
                <a:srgbClr val="7030A0"/>
              </a:solidFill>
            </a:endParaRPr>
          </a:p>
        </p:txBody>
      </p:sp>
      <p:cxnSp>
        <p:nvCxnSpPr>
          <p:cNvPr id="33" name="Straight Arrow Connector 32"/>
          <p:cNvCxnSpPr>
            <a:cxnSpLocks/>
            <a:stCxn id="32" idx="1"/>
          </p:cNvCxnSpPr>
          <p:nvPr/>
        </p:nvCxnSpPr>
        <p:spPr>
          <a:xfrm flipH="1" flipV="1">
            <a:off x="2423592" y="3645024"/>
            <a:ext cx="5925581" cy="341702"/>
          </a:xfrm>
          <a:prstGeom prst="straightConnector1">
            <a:avLst/>
          </a:prstGeom>
          <a:ln w="57150">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23" name="Rectangle 22">
            <a:extLst>
              <a:ext uri="{FF2B5EF4-FFF2-40B4-BE49-F238E27FC236}">
                <a16:creationId xmlns:a16="http://schemas.microsoft.com/office/drawing/2014/main" id="{00D1D59B-375F-4422-BAEE-DCA4A781EFBE}"/>
              </a:ext>
            </a:extLst>
          </p:cNvPr>
          <p:cNvSpPr/>
          <p:nvPr/>
        </p:nvSpPr>
        <p:spPr>
          <a:xfrm>
            <a:off x="407368" y="1336349"/>
            <a:ext cx="11161240" cy="830997"/>
          </a:xfrm>
          <a:prstGeom prst="rect">
            <a:avLst/>
          </a:prstGeom>
        </p:spPr>
        <p:txBody>
          <a:bodyPr wrap="square">
            <a:spAutoFit/>
          </a:bodyPr>
          <a:lstStyle/>
          <a:p>
            <a:r>
              <a:rPr lang="en-US" sz="2400" dirty="0"/>
              <a:t>From Week 3, there are interactive self-study materials available for you to use. These are linked to the six Core Units. We strongly encourage you to use these resources. </a:t>
            </a:r>
            <a:endParaRPr lang="en-GB" sz="2400" dirty="0"/>
          </a:p>
        </p:txBody>
      </p:sp>
      <p:cxnSp>
        <p:nvCxnSpPr>
          <p:cNvPr id="26" name="Straight Arrow Connector 25">
            <a:extLst>
              <a:ext uri="{FF2B5EF4-FFF2-40B4-BE49-F238E27FC236}">
                <a16:creationId xmlns:a16="http://schemas.microsoft.com/office/drawing/2014/main" id="{86242527-E627-43FE-B14D-0CD1812B8D82}"/>
              </a:ext>
            </a:extLst>
          </p:cNvPr>
          <p:cNvCxnSpPr>
            <a:cxnSpLocks/>
            <a:stCxn id="22" idx="1"/>
          </p:cNvCxnSpPr>
          <p:nvPr/>
        </p:nvCxnSpPr>
        <p:spPr>
          <a:xfrm flipH="1">
            <a:off x="2855640" y="5329981"/>
            <a:ext cx="5493533" cy="476124"/>
          </a:xfrm>
          <a:prstGeom prst="straightConnector1">
            <a:avLst/>
          </a:prstGeom>
          <a:ln w="57150">
            <a:solidFill>
              <a:srgbClr val="7030A0"/>
            </a:solidFill>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987262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p:cNvGrpSpPr>
            <a:grpSpLocks/>
          </p:cNvGrpSpPr>
          <p:nvPr/>
        </p:nvGrpSpPr>
        <p:grpSpPr bwMode="auto">
          <a:xfrm>
            <a:off x="2639616" y="279885"/>
            <a:ext cx="7956376" cy="556827"/>
            <a:chOff x="103092947" y="106166598"/>
            <a:chExt cx="6633628" cy="556506"/>
          </a:xfrm>
        </p:grpSpPr>
        <p:sp>
          <p:nvSpPr>
            <p:cNvPr id="6"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Homework</a:t>
              </a:r>
              <a:endParaRPr lang="en-US" altLang="en-US" sz="2800" dirty="0">
                <a:latin typeface="Arial" panose="020B0604020202020204" pitchFamily="34" charset="0"/>
              </a:endParaRPr>
            </a:p>
          </p:txBody>
        </p:sp>
        <p:sp>
          <p:nvSpPr>
            <p:cNvPr id="7"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8"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aphicFrame>
        <p:nvGraphicFramePr>
          <p:cNvPr id="10" name="Content Placeholder 4"/>
          <p:cNvGraphicFramePr>
            <a:graphicFrameLocks/>
          </p:cNvGraphicFramePr>
          <p:nvPr>
            <p:extLst>
              <p:ext uri="{D42A27DB-BD31-4B8C-83A1-F6EECF244321}">
                <p14:modId xmlns:p14="http://schemas.microsoft.com/office/powerpoint/2010/main" val="3691197924"/>
              </p:ext>
            </p:extLst>
          </p:nvPr>
        </p:nvGraphicFramePr>
        <p:xfrm>
          <a:off x="335360" y="1124745"/>
          <a:ext cx="11521280" cy="3851729"/>
        </p:xfrm>
        <a:graphic>
          <a:graphicData uri="http://schemas.openxmlformats.org/drawingml/2006/table">
            <a:tbl>
              <a:tblPr firstRow="1" bandRow="1">
                <a:tableStyleId>{5940675A-B579-460E-94D1-54222C63F5DA}</a:tableStyleId>
              </a:tblPr>
              <a:tblGrid>
                <a:gridCol w="1656654">
                  <a:extLst>
                    <a:ext uri="{9D8B030D-6E8A-4147-A177-3AD203B41FA5}">
                      <a16:colId xmlns:a16="http://schemas.microsoft.com/office/drawing/2014/main" val="2008940339"/>
                    </a:ext>
                  </a:extLst>
                </a:gridCol>
                <a:gridCol w="9864626">
                  <a:extLst>
                    <a:ext uri="{9D8B030D-6E8A-4147-A177-3AD203B41FA5}">
                      <a16:colId xmlns:a16="http://schemas.microsoft.com/office/drawing/2014/main" val="2859638879"/>
                    </a:ext>
                  </a:extLst>
                </a:gridCol>
              </a:tblGrid>
              <a:tr h="452058">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Due</a:t>
                      </a:r>
                    </a:p>
                  </a:txBody>
                  <a:tcPr anchor="ctr">
                    <a:solidFill>
                      <a:schemeClr val="bg1"/>
                    </a:solidFill>
                  </a:tcPr>
                </a:tc>
                <a:tc>
                  <a:txBody>
                    <a:bodyPr/>
                    <a:lstStyle/>
                    <a:p>
                      <a:pPr marL="0" marR="0" lvl="0" indent="0" algn="ctr" defTabSz="685800" rtl="0" eaLnBrk="1" fontAlgn="auto" latinLnBrk="0" hangingPunct="1">
                        <a:lnSpc>
                          <a:spcPct val="115000"/>
                        </a:lnSpc>
                        <a:spcBef>
                          <a:spcPts val="0"/>
                        </a:spcBef>
                        <a:spcAft>
                          <a:spcPts val="0"/>
                        </a:spcAft>
                        <a:buClrTx/>
                        <a:buSzTx/>
                        <a:buFont typeface="Arial" panose="020B0604020202020204" pitchFamily="34" charset="0"/>
                        <a:buNone/>
                        <a:tabLst/>
                        <a:defRPr/>
                      </a:pPr>
                      <a:r>
                        <a:rPr lang="en-US" sz="2400" b="1" dirty="0">
                          <a:solidFill>
                            <a:schemeClr val="tx1"/>
                          </a:solidFill>
                          <a:effectLst/>
                          <a:latin typeface="+mn-lt"/>
                          <a:ea typeface="SimSun" panose="02010600030101010101" pitchFamily="2" charset="-122"/>
                          <a:cs typeface="Arial" panose="020B0604020202020204" pitchFamily="34" charset="0"/>
                        </a:rPr>
                        <a:t>Task</a:t>
                      </a:r>
                    </a:p>
                  </a:txBody>
                  <a:tcPr anchor="ctr">
                    <a:solidFill>
                      <a:schemeClr val="bg1"/>
                    </a:solidFill>
                  </a:tcPr>
                </a:tc>
                <a:extLst>
                  <a:ext uri="{0D108BD9-81ED-4DB2-BD59-A6C34878D82A}">
                    <a16:rowId xmlns:a16="http://schemas.microsoft.com/office/drawing/2014/main" val="2323099356"/>
                  </a:ext>
                </a:extLst>
              </a:tr>
              <a:tr h="3364366">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Lesson 3.1</a:t>
                      </a:r>
                    </a:p>
                  </a:txBody>
                  <a:tcPr anchor="ctr">
                    <a:solidFill>
                      <a:srgbClr val="264177"/>
                    </a:solidFill>
                  </a:tcPr>
                </a:tc>
                <a:tc>
                  <a:txBody>
                    <a:bodyPr/>
                    <a:lstStyle/>
                    <a:p>
                      <a:pPr marL="342900" indent="-342900">
                        <a:buFont typeface="Arial" panose="020B0604020202020204" pitchFamily="34" charset="0"/>
                        <a:buChar char="•"/>
                      </a:pPr>
                      <a:r>
                        <a:rPr lang="en-US" sz="2400" i="0" kern="1200" baseline="0" dirty="0">
                          <a:solidFill>
                            <a:schemeClr val="tx1"/>
                          </a:solidFill>
                          <a:effectLst/>
                          <a:latin typeface="+mn-lt"/>
                          <a:ea typeface="+mn-ea"/>
                          <a:cs typeface="+mn-cs"/>
                        </a:rPr>
                        <a:t>Interview someone who is </a:t>
                      </a:r>
                      <a:r>
                        <a:rPr lang="en-US" sz="2400" i="0" u="sng" kern="1200" baseline="0" dirty="0">
                          <a:solidFill>
                            <a:schemeClr val="tx1"/>
                          </a:solidFill>
                          <a:effectLst/>
                          <a:latin typeface="+mn-lt"/>
                          <a:ea typeface="+mn-ea"/>
                          <a:cs typeface="+mn-cs"/>
                        </a:rPr>
                        <a:t>not</a:t>
                      </a:r>
                      <a:r>
                        <a:rPr lang="en-US" sz="2400" i="0" kern="1200" baseline="0" dirty="0">
                          <a:solidFill>
                            <a:schemeClr val="tx1"/>
                          </a:solidFill>
                          <a:effectLst/>
                          <a:latin typeface="+mn-lt"/>
                          <a:ea typeface="+mn-ea"/>
                          <a:cs typeface="+mn-cs"/>
                        </a:rPr>
                        <a:t> in your class. Ask them the question below. The person should answer in English for 1-1.5 minutes. Audio/video record their answer and post it on the class Team.</a:t>
                      </a:r>
                    </a:p>
                    <a:p>
                      <a:pPr marL="0" indent="0">
                        <a:buFont typeface="Arial" panose="020B0604020202020204" pitchFamily="34" charset="0"/>
                        <a:buNone/>
                      </a:pPr>
                      <a:endParaRPr lang="en-US" sz="2000" i="0" kern="1200" baseline="0" dirty="0">
                        <a:solidFill>
                          <a:schemeClr val="tx1"/>
                        </a:solidFill>
                        <a:effectLst/>
                        <a:latin typeface="+mn-lt"/>
                        <a:ea typeface="+mn-ea"/>
                        <a:cs typeface="+mn-cs"/>
                      </a:endParaRPr>
                    </a:p>
                    <a:p>
                      <a:pPr marL="0" indent="0" algn="ctr">
                        <a:buFont typeface="Arial" panose="020B0604020202020204" pitchFamily="34" charset="0"/>
                        <a:buNone/>
                      </a:pPr>
                      <a:r>
                        <a:rPr lang="en-US" sz="2400" b="1" i="0" kern="1200" baseline="0" dirty="0">
                          <a:solidFill>
                            <a:srgbClr val="002060"/>
                          </a:solidFill>
                          <a:effectLst/>
                          <a:latin typeface="+mn-lt"/>
                          <a:ea typeface="+mn-ea"/>
                          <a:cs typeface="+mn-cs"/>
                        </a:rPr>
                        <a:t>What are the 3 biggest differences between high school and university?</a:t>
                      </a:r>
                    </a:p>
                    <a:p>
                      <a:endParaRPr lang="en-US" sz="2400" kern="1200" dirty="0">
                        <a:solidFill>
                          <a:schemeClr val="tx1"/>
                        </a:solidFill>
                        <a:effectLst/>
                        <a:latin typeface="+mn-lt"/>
                        <a:ea typeface="+mn-ea"/>
                        <a:cs typeface="+mn-cs"/>
                      </a:endParaRPr>
                    </a:p>
                    <a:p>
                      <a:endParaRPr lang="en-US" sz="2400" kern="1200" dirty="0">
                        <a:solidFill>
                          <a:schemeClr val="tx1"/>
                        </a:solidFill>
                        <a:effectLst/>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Complete ‘Vocabulary building’ tasks A &amp; B (Class Workbook - Lesson 3.1).</a:t>
                      </a:r>
                    </a:p>
                  </a:txBody>
                  <a:tcPr anchor="ctr">
                    <a:solidFill>
                      <a:schemeClr val="bg1"/>
                    </a:solidFill>
                  </a:tcPr>
                </a:tc>
                <a:extLst>
                  <a:ext uri="{0D108BD9-81ED-4DB2-BD59-A6C34878D82A}">
                    <a16:rowId xmlns:a16="http://schemas.microsoft.com/office/drawing/2014/main" val="3266498646"/>
                  </a:ext>
                </a:extLst>
              </a:tr>
            </a:tbl>
          </a:graphicData>
        </a:graphic>
      </p:graphicFrame>
      <p:sp>
        <p:nvSpPr>
          <p:cNvPr id="9" name="TextBox 8">
            <a:extLst>
              <a:ext uri="{FF2B5EF4-FFF2-40B4-BE49-F238E27FC236}">
                <a16:creationId xmlns:a16="http://schemas.microsoft.com/office/drawing/2014/main" id="{377E6278-4161-4FBC-A80B-D04568F0C6B6}"/>
              </a:ext>
            </a:extLst>
          </p:cNvPr>
          <p:cNvSpPr txBox="1"/>
          <p:nvPr/>
        </p:nvSpPr>
        <p:spPr>
          <a:xfrm>
            <a:off x="7710937" y="3700402"/>
            <a:ext cx="4126001" cy="400110"/>
          </a:xfrm>
          <a:prstGeom prst="rect">
            <a:avLst/>
          </a:prstGeom>
          <a:noFill/>
        </p:spPr>
        <p:txBody>
          <a:bodyPr wrap="none" rtlCol="0">
            <a:spAutoFit/>
          </a:bodyPr>
          <a:lstStyle/>
          <a:p>
            <a:r>
              <a:rPr lang="en-US" sz="2000" i="1" dirty="0">
                <a:solidFill>
                  <a:srgbClr val="FF0000"/>
                </a:solidFill>
              </a:rPr>
              <a:t>Note:</a:t>
            </a:r>
            <a:r>
              <a:rPr lang="en-US" sz="2000" dirty="0">
                <a:solidFill>
                  <a:srgbClr val="FF0000"/>
                </a:solidFill>
              </a:rPr>
              <a:t> Bring headphones to Lesson 3.1</a:t>
            </a:r>
          </a:p>
        </p:txBody>
      </p:sp>
      <p:pic>
        <p:nvPicPr>
          <p:cNvPr id="2" name="Picture 6" descr="Book Generic Mixed icon">
            <a:extLst>
              <a:ext uri="{FF2B5EF4-FFF2-40B4-BE49-F238E27FC236}">
                <a16:creationId xmlns:a16="http://schemas.microsoft.com/office/drawing/2014/main" id="{942D3D96-5D61-77BA-7853-03C271271E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48789" y="4550009"/>
            <a:ext cx="576297" cy="57629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4A9D292-4DD9-D0AA-5D44-E5B27513497D}"/>
              </a:ext>
            </a:extLst>
          </p:cNvPr>
          <p:cNvSpPr/>
          <p:nvPr/>
        </p:nvSpPr>
        <p:spPr>
          <a:xfrm>
            <a:off x="335360" y="5364095"/>
            <a:ext cx="11521280" cy="1087221"/>
          </a:xfrm>
          <a:prstGeom prst="rect">
            <a:avLst/>
          </a:prstGeom>
          <a:ln>
            <a:solidFill>
              <a:srgbClr val="002060"/>
            </a:solidFill>
            <a:prstDash val="lgDash"/>
          </a:ln>
        </p:spPr>
        <p:txBody>
          <a:bodyPr wrap="square">
            <a:spAutoFit/>
          </a:bodyPr>
          <a:lstStyle/>
          <a:p>
            <a:r>
              <a:rPr lang="en-US" sz="2000" b="1" dirty="0"/>
              <a:t>REMINDER:</a:t>
            </a:r>
          </a:p>
          <a:p>
            <a:pPr marL="0" marR="0" lvl="0" indent="0" algn="l" defTabSz="685800" rtl="0" eaLnBrk="1" fontAlgn="auto" latinLnBrk="0" hangingPunct="1">
              <a:lnSpc>
                <a:spcPct val="115000"/>
              </a:lnSpc>
              <a:spcBef>
                <a:spcPts val="0"/>
              </a:spcBef>
              <a:spcAft>
                <a:spcPts val="0"/>
              </a:spcAft>
              <a:buClrTx/>
              <a:buSzTx/>
              <a:buFont typeface="Arial" panose="020B0604020202020204" pitchFamily="34" charset="0"/>
              <a:buNone/>
              <a:tabLst/>
              <a:defRPr/>
            </a:pPr>
            <a:r>
              <a:rPr lang="en-US" sz="2000" b="0" dirty="0">
                <a:solidFill>
                  <a:schemeClr val="tx1"/>
                </a:solidFill>
                <a:effectLst/>
                <a:latin typeface="+mn-lt"/>
                <a:ea typeface="SimSun"/>
                <a:cs typeface="Arial"/>
              </a:rPr>
              <a:t>Your next OCSa lesson will be </a:t>
            </a:r>
            <a:r>
              <a:rPr lang="en-US" sz="2000" dirty="0">
                <a:solidFill>
                  <a:schemeClr val="tx1"/>
                </a:solidFill>
                <a:effectLst/>
                <a:latin typeface="+mn-lt"/>
                <a:ea typeface="SimSun"/>
                <a:cs typeface="Arial"/>
              </a:rPr>
              <a:t>a</a:t>
            </a:r>
            <a:r>
              <a:rPr lang="en-US" sz="2000" b="1" dirty="0">
                <a:solidFill>
                  <a:schemeClr val="tx1"/>
                </a:solidFill>
                <a:effectLst/>
                <a:latin typeface="+mn-lt"/>
                <a:ea typeface="SimSun"/>
                <a:cs typeface="Arial"/>
              </a:rPr>
              <a:t> Live Lecture</a:t>
            </a:r>
            <a:r>
              <a:rPr lang="en-US" sz="2000" b="0" dirty="0">
                <a:solidFill>
                  <a:schemeClr val="tx1"/>
                </a:solidFill>
                <a:effectLst/>
                <a:latin typeface="+mn-lt"/>
                <a:ea typeface="SimSun"/>
                <a:cs typeface="Arial"/>
              </a:rPr>
              <a:t>, so</a:t>
            </a:r>
            <a:r>
              <a:rPr lang="en-US" sz="2000" b="0" baseline="0" dirty="0">
                <a:solidFill>
                  <a:schemeClr val="tx1"/>
                </a:solidFill>
                <a:effectLst/>
                <a:latin typeface="+mn-lt"/>
                <a:ea typeface="SimSun"/>
                <a:cs typeface="Arial"/>
              </a:rPr>
              <a:t> do not come to this classroom. </a:t>
            </a:r>
          </a:p>
          <a:p>
            <a:pPr marL="0" marR="0" lvl="0" indent="0" algn="l" defTabSz="685800" rtl="0" eaLnBrk="1" fontAlgn="auto" latinLnBrk="0" hangingPunct="1">
              <a:lnSpc>
                <a:spcPct val="115000"/>
              </a:lnSpc>
              <a:spcBef>
                <a:spcPts val="0"/>
              </a:spcBef>
              <a:spcAft>
                <a:spcPts val="0"/>
              </a:spcAft>
              <a:buClrTx/>
              <a:buSzTx/>
              <a:buFont typeface="Arial" panose="020B0604020202020204" pitchFamily="34" charset="0"/>
              <a:buNone/>
              <a:tabLst/>
              <a:defRPr/>
            </a:pPr>
            <a:r>
              <a:rPr lang="en-US" sz="2000" b="0" baseline="0" dirty="0">
                <a:solidFill>
                  <a:schemeClr val="tx1"/>
                </a:solidFill>
                <a:effectLst/>
                <a:latin typeface="+mn-lt"/>
                <a:ea typeface="SimSun"/>
                <a:cs typeface="Arial"/>
              </a:rPr>
              <a:t>Instead, go to </a:t>
            </a:r>
            <a:r>
              <a:rPr lang="en-US" sz="2000" b="1" baseline="0" dirty="0">
                <a:solidFill>
                  <a:srgbClr val="FF0000"/>
                </a:solidFill>
                <a:effectLst/>
                <a:latin typeface="+mn-lt"/>
                <a:ea typeface="SimSun"/>
                <a:cs typeface="Arial"/>
              </a:rPr>
              <a:t>DH Lawrence Auditorium</a:t>
            </a:r>
            <a:r>
              <a:rPr lang="en-US" sz="2000" b="0" baseline="0" dirty="0">
                <a:solidFill>
                  <a:schemeClr val="tx1"/>
                </a:solidFill>
                <a:effectLst/>
                <a:latin typeface="+mn-lt"/>
                <a:ea typeface="SimSun"/>
                <a:cs typeface="Arial"/>
              </a:rPr>
              <a:t>. </a:t>
            </a:r>
          </a:p>
        </p:txBody>
      </p:sp>
    </p:spTree>
    <p:extLst>
      <p:ext uri="{BB962C8B-B14F-4D97-AF65-F5344CB8AC3E}">
        <p14:creationId xmlns:p14="http://schemas.microsoft.com/office/powerpoint/2010/main" val="2436329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400" y="1340768"/>
            <a:ext cx="10945216" cy="4752528"/>
          </a:xfrm>
          <a:noFill/>
        </p:spPr>
        <p:txBody>
          <a:bodyPr>
            <a:normAutofit/>
          </a:bodyPr>
          <a:lstStyle/>
          <a:p>
            <a:pPr marL="0" indent="0">
              <a:buNone/>
            </a:pPr>
            <a:r>
              <a:rPr lang="en-US" sz="2400" dirty="0"/>
              <a:t>On the OCSa course, you will be introduced to various features of pronunciation (connected speech, stress, pausing and intonation), but you will need to improve your pronunciation of individual words by yourself as you learn them. </a:t>
            </a:r>
          </a:p>
          <a:p>
            <a:pPr marL="0" indent="0">
              <a:buNone/>
            </a:pPr>
            <a:endParaRPr lang="en-US" sz="2400" dirty="0"/>
          </a:p>
          <a:p>
            <a:r>
              <a:rPr lang="en-US" sz="2400" dirty="0"/>
              <a:t>When learning a new word, how can you find out how to pronounce it?</a:t>
            </a:r>
          </a:p>
          <a:p>
            <a:pPr marL="0" indent="0">
              <a:buNone/>
            </a:pPr>
            <a:r>
              <a:rPr lang="en-US" sz="2400" dirty="0"/>
              <a:t>	</a:t>
            </a:r>
          </a:p>
          <a:p>
            <a:r>
              <a:rPr lang="en-US" sz="2400" dirty="0"/>
              <a:t>How can you check your pronunciation of individual words?</a:t>
            </a:r>
            <a:br>
              <a:rPr lang="en-US" sz="2400" dirty="0"/>
            </a:br>
            <a:endParaRPr lang="en-US" sz="2400" dirty="0"/>
          </a:p>
        </p:txBody>
      </p:sp>
      <p:grpSp>
        <p:nvGrpSpPr>
          <p:cNvPr id="4" name="Group 2"/>
          <p:cNvGrpSpPr>
            <a:grpSpLocks/>
          </p:cNvGrpSpPr>
          <p:nvPr/>
        </p:nvGrpSpPr>
        <p:grpSpPr bwMode="auto">
          <a:xfrm>
            <a:off x="2567608" y="279885"/>
            <a:ext cx="8643392" cy="556827"/>
            <a:chOff x="103092947" y="106166598"/>
            <a:chExt cx="6633628" cy="556506"/>
          </a:xfrm>
        </p:grpSpPr>
        <p:sp>
          <p:nvSpPr>
            <p:cNvPr id="6"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Pronunciation: </a:t>
              </a:r>
              <a:r>
                <a:rPr lang="en-GB" altLang="en-US" sz="2400" dirty="0">
                  <a:solidFill>
                    <a:srgbClr val="000000"/>
                  </a:solidFill>
                  <a:latin typeface="Verdana" panose="020B0604030504040204" pitchFamily="34" charset="0"/>
                </a:rPr>
                <a:t>Autonomous learning</a:t>
              </a:r>
              <a:endParaRPr lang="en-US" altLang="en-US" sz="2800" dirty="0">
                <a:latin typeface="Arial" panose="020B0604020202020204" pitchFamily="34" charset="0"/>
              </a:endParaRPr>
            </a:p>
          </p:txBody>
        </p:sp>
        <p:sp>
          <p:nvSpPr>
            <p:cNvPr id="7"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8"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3324518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7367" y="1124744"/>
            <a:ext cx="10945217" cy="5472608"/>
          </a:xfrm>
          <a:noFill/>
        </p:spPr>
        <p:txBody>
          <a:bodyPr>
            <a:noAutofit/>
          </a:bodyPr>
          <a:lstStyle/>
          <a:p>
            <a:pPr marL="0" indent="0">
              <a:buNone/>
            </a:pPr>
            <a:endParaRPr lang="en-US" sz="2400" dirty="0"/>
          </a:p>
          <a:p>
            <a:pPr marL="0" indent="0">
              <a:buNone/>
            </a:pPr>
            <a:r>
              <a:rPr lang="en-US" dirty="0"/>
              <a:t>When learning a new word, how can you find out how to pronounce it?</a:t>
            </a:r>
          </a:p>
          <a:p>
            <a:pPr marL="0" indent="0">
              <a:buNone/>
            </a:pPr>
            <a:endParaRPr lang="en-US" sz="2400" dirty="0">
              <a:solidFill>
                <a:srgbClr val="C00000"/>
              </a:solidFill>
            </a:endParaRPr>
          </a:p>
          <a:p>
            <a:pPr marL="0" indent="0">
              <a:buNone/>
            </a:pPr>
            <a:r>
              <a:rPr lang="en-US" sz="2400" dirty="0">
                <a:solidFill>
                  <a:srgbClr val="C00000"/>
                </a:solidFill>
              </a:rPr>
              <a:t>You can use a dictionary to check the pronunciation of a new word. </a:t>
            </a:r>
          </a:p>
          <a:p>
            <a:pPr marL="457200" lvl="1" indent="0">
              <a:buNone/>
            </a:pPr>
            <a:endParaRPr lang="en-US" dirty="0">
              <a:solidFill>
                <a:srgbClr val="C00000"/>
              </a:solidFill>
            </a:endParaRPr>
          </a:p>
          <a:p>
            <a:pPr marL="0" indent="0">
              <a:buNone/>
            </a:pPr>
            <a:r>
              <a:rPr lang="en-US" sz="2400" dirty="0"/>
              <a:t>Open the dictionary app on your phone OR type the word into Google.</a:t>
            </a:r>
          </a:p>
          <a:p>
            <a:pPr marL="0" indent="0">
              <a:buNone/>
            </a:pPr>
            <a:endParaRPr lang="en-US" sz="2400" dirty="0"/>
          </a:p>
        </p:txBody>
      </p:sp>
      <p:grpSp>
        <p:nvGrpSpPr>
          <p:cNvPr id="4" name="Group 2"/>
          <p:cNvGrpSpPr>
            <a:grpSpLocks/>
          </p:cNvGrpSpPr>
          <p:nvPr/>
        </p:nvGrpSpPr>
        <p:grpSpPr bwMode="auto">
          <a:xfrm>
            <a:off x="2567608" y="279885"/>
            <a:ext cx="8643392" cy="556827"/>
            <a:chOff x="103092947" y="106166598"/>
            <a:chExt cx="6633628" cy="556506"/>
          </a:xfrm>
        </p:grpSpPr>
        <p:sp>
          <p:nvSpPr>
            <p:cNvPr id="6"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Pronunciation: </a:t>
              </a:r>
              <a:r>
                <a:rPr lang="en-GB" altLang="en-US" sz="2400" dirty="0">
                  <a:solidFill>
                    <a:srgbClr val="000000"/>
                  </a:solidFill>
                  <a:latin typeface="Verdana" panose="020B0604030504040204" pitchFamily="34" charset="0"/>
                </a:rPr>
                <a:t>Autonomous learning</a:t>
              </a:r>
              <a:endParaRPr lang="en-US" altLang="en-US" sz="2800" dirty="0">
                <a:latin typeface="Arial" panose="020B0604020202020204" pitchFamily="34" charset="0"/>
              </a:endParaRPr>
            </a:p>
          </p:txBody>
        </p:sp>
        <p:sp>
          <p:nvSpPr>
            <p:cNvPr id="7"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8"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 name="Picture 1"/>
          <p:cNvPicPr>
            <a:picLocks noChangeAspect="1"/>
          </p:cNvPicPr>
          <p:nvPr/>
        </p:nvPicPr>
        <p:blipFill>
          <a:blip r:embed="rId3"/>
          <a:stretch>
            <a:fillRect/>
          </a:stretch>
        </p:blipFill>
        <p:spPr>
          <a:xfrm>
            <a:off x="3955369" y="4647991"/>
            <a:ext cx="4107592" cy="1877353"/>
          </a:xfrm>
          <a:prstGeom prst="rect">
            <a:avLst/>
          </a:prstGeom>
          <a:ln>
            <a:solidFill>
              <a:srgbClr val="002060"/>
            </a:solidFill>
          </a:ln>
        </p:spPr>
      </p:pic>
      <p:cxnSp>
        <p:nvCxnSpPr>
          <p:cNvPr id="9" name="Straight Arrow Connector 8"/>
          <p:cNvCxnSpPr/>
          <p:nvPr/>
        </p:nvCxnSpPr>
        <p:spPr>
          <a:xfrm flipH="1">
            <a:off x="4943873" y="5152047"/>
            <a:ext cx="3719492" cy="98031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663365" y="4787555"/>
            <a:ext cx="2947598" cy="707886"/>
          </a:xfrm>
          <a:prstGeom prst="rect">
            <a:avLst/>
          </a:prstGeom>
          <a:noFill/>
          <a:ln>
            <a:solidFill>
              <a:srgbClr val="C00000"/>
            </a:solidFill>
          </a:ln>
        </p:spPr>
        <p:txBody>
          <a:bodyPr wrap="square" rtlCol="0">
            <a:spAutoFit/>
          </a:bodyPr>
          <a:lstStyle/>
          <a:p>
            <a:r>
              <a:rPr lang="en-US" sz="2000" dirty="0">
                <a:solidFill>
                  <a:srgbClr val="C00000"/>
                </a:solidFill>
              </a:rPr>
              <a:t>Click to listen to the pronunciation.</a:t>
            </a:r>
            <a:endParaRPr lang="en-GB" sz="2000" dirty="0">
              <a:solidFill>
                <a:srgbClr val="C00000"/>
              </a:solidFill>
            </a:endParaRPr>
          </a:p>
        </p:txBody>
      </p:sp>
    </p:spTree>
    <p:extLst>
      <p:ext uri="{BB962C8B-B14F-4D97-AF65-F5344CB8AC3E}">
        <p14:creationId xmlns:p14="http://schemas.microsoft.com/office/powerpoint/2010/main" val="175481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7367" y="2541097"/>
            <a:ext cx="7096005" cy="4056255"/>
          </a:xfrm>
          <a:noFill/>
        </p:spPr>
        <p:txBody>
          <a:bodyPr>
            <a:noAutofit/>
          </a:bodyPr>
          <a:lstStyle/>
          <a:p>
            <a:pPr marL="0" indent="0">
              <a:buNone/>
            </a:pPr>
            <a:endParaRPr lang="en-US" sz="2000" dirty="0">
              <a:solidFill>
                <a:srgbClr val="C00000"/>
              </a:solidFill>
            </a:endParaRPr>
          </a:p>
          <a:p>
            <a:pPr marL="457200" indent="-457200">
              <a:buFont typeface="+mj-lt"/>
              <a:buAutoNum type="arabicPeriod"/>
            </a:pPr>
            <a:r>
              <a:rPr lang="en-US" sz="2000" dirty="0"/>
              <a:t>Click the search box on your dictionary OR the search box in Google. </a:t>
            </a:r>
          </a:p>
          <a:p>
            <a:pPr marL="457200" indent="-457200">
              <a:buFont typeface="+mj-lt"/>
              <a:buAutoNum type="arabicPeriod"/>
            </a:pPr>
            <a:r>
              <a:rPr lang="en-US" sz="2000" dirty="0"/>
              <a:t>Instead of typing the word, click on the microphone symbol on your keyboard (make sure the keyboard is set to English language).</a:t>
            </a:r>
          </a:p>
          <a:p>
            <a:pPr marL="457200" indent="-457200">
              <a:buFont typeface="+mj-lt"/>
              <a:buAutoNum type="arabicPeriod"/>
            </a:pPr>
            <a:r>
              <a:rPr lang="en-US" sz="2000" dirty="0"/>
              <a:t>Say the word and watch it being transcribed.</a:t>
            </a:r>
          </a:p>
          <a:p>
            <a:pPr marL="457200" indent="-457200">
              <a:buFont typeface="+mj-lt"/>
              <a:buAutoNum type="arabicPeriod"/>
            </a:pPr>
            <a:r>
              <a:rPr lang="en-US" sz="2000" dirty="0"/>
              <a:t>If the word that is transcribed is the one that you were trying to say, well done!</a:t>
            </a:r>
          </a:p>
          <a:p>
            <a:pPr marL="457200" indent="-457200">
              <a:buFont typeface="+mj-lt"/>
              <a:buAutoNum type="arabicPeriod"/>
            </a:pPr>
            <a:r>
              <a:rPr lang="en-US" sz="2000" dirty="0"/>
              <a:t>If the word that is transcribed is a different one from the one that you were trying to say, listen to the original word again and then try pronouncing it again.</a:t>
            </a:r>
          </a:p>
        </p:txBody>
      </p:sp>
      <p:grpSp>
        <p:nvGrpSpPr>
          <p:cNvPr id="4" name="Group 2"/>
          <p:cNvGrpSpPr>
            <a:grpSpLocks/>
          </p:cNvGrpSpPr>
          <p:nvPr/>
        </p:nvGrpSpPr>
        <p:grpSpPr bwMode="auto">
          <a:xfrm>
            <a:off x="2567608" y="279885"/>
            <a:ext cx="8643392" cy="556827"/>
            <a:chOff x="103092947" y="106166598"/>
            <a:chExt cx="6633628" cy="556506"/>
          </a:xfrm>
        </p:grpSpPr>
        <p:sp>
          <p:nvSpPr>
            <p:cNvPr id="6"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Pronunciation: </a:t>
              </a:r>
              <a:r>
                <a:rPr lang="en-GB" altLang="en-US" sz="2400" dirty="0">
                  <a:solidFill>
                    <a:srgbClr val="000000"/>
                  </a:solidFill>
                  <a:latin typeface="Verdana" panose="020B0604030504040204" pitchFamily="34" charset="0"/>
                </a:rPr>
                <a:t>Autonomous learning</a:t>
              </a:r>
              <a:endParaRPr lang="en-US" altLang="en-US" sz="2800" dirty="0">
                <a:latin typeface="Arial" panose="020B0604020202020204" pitchFamily="34" charset="0"/>
              </a:endParaRPr>
            </a:p>
          </p:txBody>
        </p:sp>
        <p:sp>
          <p:nvSpPr>
            <p:cNvPr id="7"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8"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5" name="Picture 14"/>
          <p:cNvPicPr>
            <a:picLocks noChangeAspect="1"/>
          </p:cNvPicPr>
          <p:nvPr/>
        </p:nvPicPr>
        <p:blipFill>
          <a:blip r:embed="rId3"/>
          <a:stretch>
            <a:fillRect/>
          </a:stretch>
        </p:blipFill>
        <p:spPr>
          <a:xfrm>
            <a:off x="7619546" y="2924346"/>
            <a:ext cx="4107592" cy="385822"/>
          </a:xfrm>
          <a:prstGeom prst="rect">
            <a:avLst/>
          </a:prstGeom>
          <a:ln>
            <a:solidFill>
              <a:srgbClr val="002060"/>
            </a:solidFill>
          </a:ln>
        </p:spPr>
      </p:pic>
      <p:pic>
        <p:nvPicPr>
          <p:cNvPr id="16" name="Picture 15"/>
          <p:cNvPicPr>
            <a:picLocks noChangeAspect="1"/>
          </p:cNvPicPr>
          <p:nvPr/>
        </p:nvPicPr>
        <p:blipFill>
          <a:blip r:embed="rId4"/>
          <a:stretch>
            <a:fillRect/>
          </a:stretch>
        </p:blipFill>
        <p:spPr>
          <a:xfrm>
            <a:off x="7693238" y="3663445"/>
            <a:ext cx="2314715" cy="2186867"/>
          </a:xfrm>
          <a:prstGeom prst="rect">
            <a:avLst/>
          </a:prstGeom>
        </p:spPr>
      </p:pic>
      <p:cxnSp>
        <p:nvCxnSpPr>
          <p:cNvPr id="17" name="Straight Arrow Connector 16"/>
          <p:cNvCxnSpPr/>
          <p:nvPr/>
        </p:nvCxnSpPr>
        <p:spPr>
          <a:xfrm>
            <a:off x="8850594" y="3137432"/>
            <a:ext cx="1" cy="51456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5"/>
          <a:stretch>
            <a:fillRect/>
          </a:stretch>
        </p:blipFill>
        <p:spPr>
          <a:xfrm>
            <a:off x="10330456" y="3626663"/>
            <a:ext cx="1408109" cy="734085"/>
          </a:xfrm>
          <a:prstGeom prst="rect">
            <a:avLst/>
          </a:prstGeom>
        </p:spPr>
      </p:pic>
      <p:cxnSp>
        <p:nvCxnSpPr>
          <p:cNvPr id="26" name="Straight Arrow Connector 25"/>
          <p:cNvCxnSpPr/>
          <p:nvPr/>
        </p:nvCxnSpPr>
        <p:spPr>
          <a:xfrm>
            <a:off x="10093118" y="4144724"/>
            <a:ext cx="60132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07366" y="1340768"/>
            <a:ext cx="11305257" cy="1261884"/>
          </a:xfrm>
          <a:prstGeom prst="rect">
            <a:avLst/>
          </a:prstGeom>
        </p:spPr>
        <p:txBody>
          <a:bodyPr wrap="square">
            <a:spAutoFit/>
          </a:bodyPr>
          <a:lstStyle/>
          <a:p>
            <a:r>
              <a:rPr lang="en-US" sz="2800" dirty="0"/>
              <a:t>How can you check your pronunciation of individual words?</a:t>
            </a:r>
          </a:p>
          <a:p>
            <a:endParaRPr lang="en-US" sz="2400" dirty="0"/>
          </a:p>
          <a:p>
            <a:r>
              <a:rPr lang="en-US" sz="2400" dirty="0">
                <a:solidFill>
                  <a:srgbClr val="C00000"/>
                </a:solidFill>
              </a:rPr>
              <a:t>You can use the voice recognition software on your phone to check your pronunciation. </a:t>
            </a:r>
          </a:p>
        </p:txBody>
      </p:sp>
    </p:spTree>
    <p:extLst>
      <p:ext uri="{BB962C8B-B14F-4D97-AF65-F5344CB8AC3E}">
        <p14:creationId xmlns:p14="http://schemas.microsoft.com/office/powerpoint/2010/main" val="132877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Pronunciation Quiz </a:t>
              </a:r>
            </a:p>
            <a:p>
              <a:pPr algn="ctr"/>
              <a:r>
                <a:rPr lang="en-US" sz="6000" dirty="0">
                  <a:solidFill>
                    <a:srgbClr val="002060"/>
                  </a:solidFill>
                  <a:latin typeface="Calibri "/>
                </a:rPr>
                <a:t>(Review)</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6146" name="Picture 2" descr="Copywriting Icons - Download Free Vector Icons | Noun Proje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76520" y="5447332"/>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3950648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1424" y="2636912"/>
            <a:ext cx="10515600" cy="3684067"/>
          </a:xfrm>
          <a:noFill/>
        </p:spPr>
        <p:txBody>
          <a:bodyPr>
            <a:normAutofit lnSpcReduction="10000"/>
          </a:bodyPr>
          <a:lstStyle/>
          <a:p>
            <a:pPr marL="0" indent="0">
              <a:buNone/>
            </a:pPr>
            <a:endParaRPr lang="en-US" sz="2400" dirty="0"/>
          </a:p>
          <a:p>
            <a:pPr marL="0" indent="0">
              <a:buNone/>
            </a:pPr>
            <a:r>
              <a:rPr lang="en-US" sz="2400" dirty="0"/>
              <a:t>In pairs, discuss your performance on the quiz.</a:t>
            </a:r>
            <a:br>
              <a:rPr lang="en-US" sz="2400" dirty="0"/>
            </a:br>
            <a:endParaRPr lang="en-US" sz="2400" dirty="0"/>
          </a:p>
          <a:p>
            <a:pPr marL="0" indent="0">
              <a:buNone/>
            </a:pPr>
            <a:endParaRPr lang="en-US" sz="2400" dirty="0"/>
          </a:p>
          <a:p>
            <a:r>
              <a:rPr lang="en-US" sz="2400" dirty="0"/>
              <a:t>How easy/ difficult did you find the quiz?</a:t>
            </a:r>
          </a:p>
          <a:p>
            <a:endParaRPr lang="en-US" sz="2400" dirty="0"/>
          </a:p>
          <a:p>
            <a:r>
              <a:rPr lang="en-US" sz="2400" dirty="0"/>
              <a:t>Which section of the quiz do you feel the most confident about? Which area(s) do you need to improve in?</a:t>
            </a:r>
            <a:br>
              <a:rPr lang="en-US" sz="2400" dirty="0"/>
            </a:br>
            <a:endParaRPr lang="en-US" sz="2400" dirty="0"/>
          </a:p>
        </p:txBody>
      </p:sp>
      <p:grpSp>
        <p:nvGrpSpPr>
          <p:cNvPr id="4" name="Group 2"/>
          <p:cNvGrpSpPr>
            <a:grpSpLocks/>
          </p:cNvGrpSpPr>
          <p:nvPr/>
        </p:nvGrpSpPr>
        <p:grpSpPr bwMode="auto">
          <a:xfrm>
            <a:off x="2567608" y="279885"/>
            <a:ext cx="7956376" cy="556827"/>
            <a:chOff x="103092947" y="106166598"/>
            <a:chExt cx="6633628" cy="556506"/>
          </a:xfrm>
        </p:grpSpPr>
        <p:sp>
          <p:nvSpPr>
            <p:cNvPr id="6"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Pronunciation Quiz: </a:t>
              </a:r>
              <a:r>
                <a:rPr lang="en-GB" altLang="en-US" sz="2400" dirty="0">
                  <a:solidFill>
                    <a:srgbClr val="000000"/>
                  </a:solidFill>
                  <a:latin typeface="Verdana" panose="020B0604030504040204" pitchFamily="34" charset="0"/>
                </a:rPr>
                <a:t>Reflection</a:t>
              </a:r>
              <a:endParaRPr lang="en-US" altLang="en-US" sz="2800" dirty="0">
                <a:latin typeface="Arial" panose="020B0604020202020204" pitchFamily="34" charset="0"/>
              </a:endParaRPr>
            </a:p>
          </p:txBody>
        </p:sp>
        <p:sp>
          <p:nvSpPr>
            <p:cNvPr id="7"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8"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9" name="Content Placeholder 2"/>
          <p:cNvSpPr txBox="1">
            <a:spLocks/>
          </p:cNvSpPr>
          <p:nvPr/>
        </p:nvSpPr>
        <p:spPr>
          <a:xfrm>
            <a:off x="479380" y="1269218"/>
            <a:ext cx="11233239" cy="1223678"/>
          </a:xfrm>
          <a:prstGeom prst="rect">
            <a:avLst/>
          </a:prstGeom>
          <a:solidFill>
            <a:srgbClr val="C7EBE2"/>
          </a:solidFill>
          <a:ln>
            <a:solidFill>
              <a:schemeClr val="tx1"/>
            </a:solidFill>
            <a:prstDash val="dash"/>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a:t>The purpose of the</a:t>
            </a:r>
            <a:r>
              <a:rPr lang="en-US" sz="2400" i="1" dirty="0"/>
              <a:t> Pronunciation Quiz </a:t>
            </a:r>
            <a:r>
              <a:rPr lang="en-US" sz="2400" dirty="0"/>
              <a:t>was to raise your awareness of certain pronunciation features. Being aware of these features can help you to improve your </a:t>
            </a:r>
            <a:r>
              <a:rPr lang="en-US" sz="2400" u="sng" dirty="0"/>
              <a:t>listening</a:t>
            </a:r>
            <a:r>
              <a:rPr lang="en-US" sz="2400" dirty="0"/>
              <a:t> and your </a:t>
            </a:r>
            <a:r>
              <a:rPr lang="en-US" sz="2400" u="sng" dirty="0"/>
              <a:t>speaking</a:t>
            </a:r>
            <a:r>
              <a:rPr lang="en-US" sz="2400" dirty="0"/>
              <a:t>.</a:t>
            </a:r>
          </a:p>
        </p:txBody>
      </p:sp>
    </p:spTree>
    <p:extLst>
      <p:ext uri="{BB962C8B-B14F-4D97-AF65-F5344CB8AC3E}">
        <p14:creationId xmlns:p14="http://schemas.microsoft.com/office/powerpoint/2010/main" val="3968531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1384" y="1340769"/>
            <a:ext cx="11377263" cy="3742546"/>
          </a:xfrm>
          <a:noFill/>
        </p:spPr>
        <p:txBody>
          <a:bodyPr>
            <a:normAutofit/>
          </a:bodyPr>
          <a:lstStyle/>
          <a:p>
            <a:pPr marL="0" indent="0">
              <a:buNone/>
            </a:pPr>
            <a:r>
              <a:rPr lang="en-US" sz="2400" dirty="0"/>
              <a:t>In today’s lesson we’re going to focus on pronunciation features from</a:t>
            </a:r>
            <a:r>
              <a:rPr lang="en-US" sz="2400" i="1" dirty="0"/>
              <a:t> </a:t>
            </a:r>
            <a:r>
              <a:rPr lang="en-US" sz="2400" i="1" u="sng" dirty="0"/>
              <a:t>Part One</a:t>
            </a:r>
            <a:r>
              <a:rPr lang="en-US" sz="2400" i="1" dirty="0"/>
              <a:t> </a:t>
            </a:r>
            <a:r>
              <a:rPr lang="en-US" sz="2400" dirty="0"/>
              <a:t>of the quiz </a:t>
            </a:r>
            <a:r>
              <a:rPr lang="en-US" sz="2400" i="1" dirty="0"/>
              <a:t>(i.e. Sounds).</a:t>
            </a:r>
            <a:r>
              <a:rPr lang="en-US" sz="2400" dirty="0"/>
              <a:t> </a:t>
            </a:r>
          </a:p>
        </p:txBody>
      </p:sp>
      <p:grpSp>
        <p:nvGrpSpPr>
          <p:cNvPr id="4" name="Group 2"/>
          <p:cNvGrpSpPr>
            <a:grpSpLocks/>
          </p:cNvGrpSpPr>
          <p:nvPr/>
        </p:nvGrpSpPr>
        <p:grpSpPr bwMode="auto">
          <a:xfrm>
            <a:off x="2567608" y="279885"/>
            <a:ext cx="7956376" cy="556827"/>
            <a:chOff x="103092947" y="106166598"/>
            <a:chExt cx="6633628" cy="556506"/>
          </a:xfrm>
        </p:grpSpPr>
        <p:sp>
          <p:nvSpPr>
            <p:cNvPr id="6"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Pronunciation Quiz: </a:t>
              </a:r>
              <a:r>
                <a:rPr lang="en-GB" altLang="en-US" sz="2400" dirty="0">
                  <a:solidFill>
                    <a:srgbClr val="000000"/>
                  </a:solidFill>
                  <a:latin typeface="Verdana" panose="020B0604030504040204" pitchFamily="34" charset="0"/>
                </a:rPr>
                <a:t>Review of the basics</a:t>
              </a:r>
              <a:endParaRPr lang="en-US" altLang="en-US" sz="2800" i="1" dirty="0">
                <a:latin typeface="Arial" panose="020B0604020202020204" pitchFamily="34" charset="0"/>
              </a:endParaRPr>
            </a:p>
          </p:txBody>
        </p:sp>
        <p:sp>
          <p:nvSpPr>
            <p:cNvPr id="7"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8"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2" name="Rectangle 1"/>
          <p:cNvSpPr/>
          <p:nvPr/>
        </p:nvSpPr>
        <p:spPr>
          <a:xfrm>
            <a:off x="3769566" y="1988840"/>
            <a:ext cx="8015065" cy="4462760"/>
          </a:xfrm>
          <a:prstGeom prst="rect">
            <a:avLst/>
          </a:prstGeom>
          <a:solidFill>
            <a:srgbClr val="FFFFD1"/>
          </a:solidFill>
        </p:spPr>
        <p:txBody>
          <a:bodyPr wrap="square">
            <a:spAutoFit/>
          </a:bodyPr>
          <a:lstStyle/>
          <a:p>
            <a:pPr marL="457200" indent="-457200">
              <a:buFont typeface="+mj-lt"/>
              <a:buAutoNum type="arabicPeriod"/>
            </a:pPr>
            <a:endParaRPr lang="en-US" sz="2400" dirty="0"/>
          </a:p>
          <a:p>
            <a:r>
              <a:rPr lang="en-US" sz="2400" dirty="0"/>
              <a:t>1. How many syllables does the word </a:t>
            </a:r>
            <a:r>
              <a:rPr lang="en-US" sz="2400" b="1" u="sng" dirty="0"/>
              <a:t>magnificent</a:t>
            </a:r>
            <a:r>
              <a:rPr lang="en-US" sz="2400" dirty="0"/>
              <a:t> have?</a:t>
            </a:r>
          </a:p>
          <a:p>
            <a:pPr marL="457200" indent="-457200">
              <a:buFont typeface="+mj-lt"/>
              <a:buAutoNum type="arabicPeriod"/>
            </a:pPr>
            <a:endParaRPr lang="en-US" sz="2400" dirty="0"/>
          </a:p>
          <a:p>
            <a:r>
              <a:rPr lang="en-US" sz="2400" dirty="0"/>
              <a:t>2. Which syllable is the stressed one in the word </a:t>
            </a:r>
            <a:r>
              <a:rPr lang="en-US" sz="2400" b="1" u="sng" dirty="0"/>
              <a:t>magnificent</a:t>
            </a:r>
            <a:r>
              <a:rPr lang="en-US" sz="2400" dirty="0"/>
              <a:t>?</a:t>
            </a:r>
          </a:p>
          <a:p>
            <a:endParaRPr lang="en-US" sz="2400" dirty="0"/>
          </a:p>
          <a:p>
            <a:r>
              <a:rPr lang="en-US" sz="2400" dirty="0"/>
              <a:t>3. Which of these sentences does your teacher read out?</a:t>
            </a:r>
          </a:p>
          <a:p>
            <a:pPr lvl="1"/>
            <a:r>
              <a:rPr lang="en-US" sz="2400" dirty="0"/>
              <a:t>a. </a:t>
            </a:r>
            <a:r>
              <a:rPr lang="en-US" sz="2400" i="1" dirty="0"/>
              <a:t>The view is magnificent.</a:t>
            </a:r>
          </a:p>
          <a:p>
            <a:pPr lvl="1"/>
            <a:r>
              <a:rPr lang="en-US" sz="2400" dirty="0"/>
              <a:t>b. </a:t>
            </a:r>
            <a:r>
              <a:rPr lang="en-US" sz="2400" i="1" dirty="0"/>
              <a:t>The view was magnificent.</a:t>
            </a:r>
          </a:p>
          <a:p>
            <a:pPr lvl="1"/>
            <a:endParaRPr lang="en-US" sz="2000" dirty="0"/>
          </a:p>
          <a:p>
            <a:r>
              <a:rPr lang="en-US" sz="2400" dirty="0"/>
              <a:t>4. Which of these sentences does your teacher read out?</a:t>
            </a:r>
          </a:p>
          <a:p>
            <a:pPr lvl="1"/>
            <a:r>
              <a:rPr lang="en-US" sz="2400" dirty="0"/>
              <a:t>a.</a:t>
            </a:r>
            <a:r>
              <a:rPr lang="en-US" sz="2400" i="1" dirty="0"/>
              <a:t> I want something magnificent.</a:t>
            </a:r>
          </a:p>
          <a:p>
            <a:pPr lvl="1"/>
            <a:r>
              <a:rPr lang="en-US" sz="2400" dirty="0"/>
              <a:t>b. </a:t>
            </a:r>
            <a:r>
              <a:rPr lang="en-US" sz="2400" i="1" dirty="0"/>
              <a:t>I won something magnificent.</a:t>
            </a:r>
          </a:p>
        </p:txBody>
      </p:sp>
      <p:sp>
        <p:nvSpPr>
          <p:cNvPr id="9" name="Content Placeholder 2">
            <a:extLst>
              <a:ext uri="{FF2B5EF4-FFF2-40B4-BE49-F238E27FC236}">
                <a16:creationId xmlns:a16="http://schemas.microsoft.com/office/drawing/2014/main" id="{60AC85F1-A25B-4B1A-8A62-71608353D1E4}"/>
              </a:ext>
            </a:extLst>
          </p:cNvPr>
          <p:cNvSpPr txBox="1">
            <a:spLocks/>
          </p:cNvSpPr>
          <p:nvPr/>
        </p:nvSpPr>
        <p:spPr>
          <a:xfrm>
            <a:off x="551385" y="4904327"/>
            <a:ext cx="3057962" cy="1510298"/>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In small groups, answer the questions on the right.</a:t>
            </a:r>
          </a:p>
          <a:p>
            <a:endParaRPr lang="en-US" sz="2400" dirty="0"/>
          </a:p>
          <a:p>
            <a:endParaRPr lang="en-US" sz="2400" dirty="0"/>
          </a:p>
        </p:txBody>
      </p:sp>
    </p:spTree>
    <p:extLst>
      <p:ext uri="{BB962C8B-B14F-4D97-AF65-F5344CB8AC3E}">
        <p14:creationId xmlns:p14="http://schemas.microsoft.com/office/powerpoint/2010/main" val="25590474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86D72029B69345A8FE80A447B847CB" ma:contentTypeVersion="14" ma:contentTypeDescription="Create a new document." ma:contentTypeScope="" ma:versionID="7a88257b4f8c86324483d4a5ddaf1fd9">
  <xsd:schema xmlns:xsd="http://www.w3.org/2001/XMLSchema" xmlns:xs="http://www.w3.org/2001/XMLSchema" xmlns:p="http://schemas.microsoft.com/office/2006/metadata/properties" xmlns:ns2="37a3e99b-f212-44f3-8786-62eedb8cf969" xmlns:ns3="d2b93e81-b67b-419f-b05f-b75f2f8902d8" targetNamespace="http://schemas.microsoft.com/office/2006/metadata/properties" ma:root="true" ma:fieldsID="8975c76db38e0782500272d20cc3b039" ns2:_="" ns3:_="">
    <xsd:import namespace="37a3e99b-f212-44f3-8786-62eedb8cf969"/>
    <xsd:import namespace="d2b93e81-b67b-419f-b05f-b75f2f8902d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a3e99b-f212-44f3-8786-62eedb8cf9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5b41eaff-6be1-43e3-aa28-e44eb035eb3c" ma:termSetId="09814cd3-568e-fe90-9814-8d621ff8fb84" ma:anchorId="fba54fb3-c3e1-fe81-a776-ca4b69148c4d" ma:open="true" ma:isKeyword="false">
      <xsd:complexType>
        <xsd:sequence>
          <xsd:element ref="pc:Terms" minOccurs="0" maxOccurs="1"/>
        </xsd:sequence>
      </xsd:complex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2b93e81-b67b-419f-b05f-b75f2f8902d8"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7b9586bc-bf4e-4ee6-b9ad-96b62c161ebc}" ma:internalName="TaxCatchAll" ma:showField="CatchAllData" ma:web="d2b93e81-b67b-419f-b05f-b75f2f8902d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LengthInSeconds xmlns="37a3e99b-f212-44f3-8786-62eedb8cf969" xsi:nil="true"/>
    <lcf76f155ced4ddcb4097134ff3c332f xmlns="37a3e99b-f212-44f3-8786-62eedb8cf969">
      <Terms xmlns="http://schemas.microsoft.com/office/infopath/2007/PartnerControls"/>
    </lcf76f155ced4ddcb4097134ff3c332f>
    <TaxCatchAll xmlns="d2b93e81-b67b-419f-b05f-b75f2f8902d8" xsi:nil="true"/>
  </documentManagement>
</p:properties>
</file>

<file path=customXml/itemProps1.xml><?xml version="1.0" encoding="utf-8"?>
<ds:datastoreItem xmlns:ds="http://schemas.openxmlformats.org/officeDocument/2006/customXml" ds:itemID="{E4A2579B-DA1F-4058-A36A-A0C5BFA077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a3e99b-f212-44f3-8786-62eedb8cf969"/>
    <ds:schemaRef ds:uri="d2b93e81-b67b-419f-b05f-b75f2f8902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AFD932A-F324-46EC-A471-CB011E9024D9}">
  <ds:schemaRefs>
    <ds:schemaRef ds:uri="http://schemas.microsoft.com/sharepoint/v3/contenttype/forms"/>
  </ds:schemaRefs>
</ds:datastoreItem>
</file>

<file path=customXml/itemProps3.xml><?xml version="1.0" encoding="utf-8"?>
<ds:datastoreItem xmlns:ds="http://schemas.openxmlformats.org/officeDocument/2006/customXml" ds:itemID="{F41187D4-867B-4BCC-9BAC-3FB608B710DB}">
  <ds:schemaRefs>
    <ds:schemaRef ds:uri="http://schemas.microsoft.com/office/2006/documentManagement/types"/>
    <ds:schemaRef ds:uri="http://www.w3.org/XML/1998/namespac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dbee3dc4-b164-43a4-9913-7052ed4c3560"/>
    <ds:schemaRef ds:uri="4df2ceed-c445-477c-ad80-9168e7b25c87"/>
    <ds:schemaRef ds:uri="http://purl.org/dc/dcmitype/"/>
    <ds:schemaRef ds:uri="http://purl.org/dc/terms/"/>
    <ds:schemaRef ds:uri="37a3e99b-f212-44f3-8786-62eedb8cf969"/>
    <ds:schemaRef ds:uri="d2b93e81-b67b-419f-b05f-b75f2f8902d8"/>
  </ds:schemaRefs>
</ds:datastoreItem>
</file>

<file path=docProps/app.xml><?xml version="1.0" encoding="utf-8"?>
<Properties xmlns="http://schemas.openxmlformats.org/officeDocument/2006/extended-properties" xmlns:vt="http://schemas.openxmlformats.org/officeDocument/2006/docPropsVTypes">
  <Template>Office Theme</Template>
  <TotalTime>7716</TotalTime>
  <Words>2588</Words>
  <Application>Microsoft Office PowerPoint</Application>
  <PresentationFormat>Widescreen</PresentationFormat>
  <Paragraphs>391</Paragraphs>
  <Slides>33</Slides>
  <Notes>6</Notes>
  <HiddenSlides>0</HiddenSlides>
  <MMClips>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Calibri </vt:lpstr>
      <vt:lpstr>Arial</vt:lpstr>
      <vt:lpstr>Calibri</vt:lpstr>
      <vt:lpstr>Calibri Light</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University of Nottingham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Shayna Kozuch</dc:creator>
  <cp:lastModifiedBy>Michaela Seserman</cp:lastModifiedBy>
  <cp:revision>1356</cp:revision>
  <cp:lastPrinted>2015-02-25T05:39:47Z</cp:lastPrinted>
  <dcterms:created xsi:type="dcterms:W3CDTF">2011-01-19T07:34:59Z</dcterms:created>
  <dcterms:modified xsi:type="dcterms:W3CDTF">2024-09-11T07:57:22Z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0x010100C986D72029B69345A8FE80A447B847CB</vt:lpwstr>
  </property>
  <property fmtid="{D5CDD505-2E9C-101B-9397-08002B2CF9AE}" pid="3" name="Order">
    <vt:r8>11700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ComplianceAssetId">
    <vt:lpwstr/>
  </property>
  <property fmtid="{D5CDD505-2E9C-101B-9397-08002B2CF9AE}" pid="8" name="TemplateUrl">
    <vt:lpwstr/>
  </property>
</Properties>
</file>